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sldIdLst>
    <p:sldId id="256" r:id="rId2"/>
    <p:sldId id="257" r:id="rId3"/>
    <p:sldId id="258" r:id="rId4"/>
    <p:sldId id="262" r:id="rId5"/>
    <p:sldId id="261" r:id="rId6"/>
    <p:sldId id="259" r:id="rId7"/>
    <p:sldId id="264" r:id="rId8"/>
    <p:sldId id="272" r:id="rId9"/>
    <p:sldId id="266" r:id="rId10"/>
    <p:sldId id="267" r:id="rId11"/>
    <p:sldId id="273" r:id="rId12"/>
    <p:sldId id="268" r:id="rId13"/>
    <p:sldId id="274" r:id="rId14"/>
    <p:sldId id="275" r:id="rId15"/>
    <p:sldId id="269" r:id="rId16"/>
    <p:sldId id="270" r:id="rId17"/>
    <p:sldId id="271" r:id="rId18"/>
    <p:sldId id="260" r:id="rId1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5556" tIns="47778" rIns="95556" bIns="47778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5556" tIns="47778" rIns="95556" bIns="47778" rtlCol="0"/>
          <a:lstStyle>
            <a:lvl1pPr algn="r">
              <a:defRPr sz="1300"/>
            </a:lvl1pPr>
          </a:lstStyle>
          <a:p>
            <a:fld id="{D2C80610-5964-4720-AE3F-1847B9B5C220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6" tIns="47778" rIns="95556" bIns="4777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56" tIns="47778" rIns="95556" bIns="47778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5556" tIns="47778" rIns="95556" bIns="47778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5556" tIns="47778" rIns="95556" bIns="47778" rtlCol="0" anchor="b"/>
          <a:lstStyle>
            <a:lvl1pPr algn="r">
              <a:defRPr sz="1300"/>
            </a:lvl1pPr>
          </a:lstStyle>
          <a:p>
            <a:fld id="{02E95ACC-2E2A-4A52-B38F-CC9E0A74D9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6578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95ACC-2E2A-4A52-B38F-CC9E0A74D96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7901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95ACC-2E2A-4A52-B38F-CC9E0A74D96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6441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95ACC-2E2A-4A52-B38F-CC9E0A74D96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498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D17FA3B-C404-4317-B0BC-953931111309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331640" y="1268760"/>
            <a:ext cx="67687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ROCZNA ANALIZA SYSTEMU 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GOSPODARKI ODPADAMI KOMUNALNYMI NA TERENIE </a:t>
            </a:r>
          </a:p>
        </p:txBody>
      </p:sp>
      <p:sp>
        <p:nvSpPr>
          <p:cNvPr id="5" name="Prostokąt 4"/>
          <p:cNvSpPr/>
          <p:nvPr/>
        </p:nvSpPr>
        <p:spPr>
          <a:xfrm>
            <a:off x="1691680" y="3429000"/>
            <a:ext cx="62646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/>
              <a:t>G</a:t>
            </a:r>
            <a:r>
              <a:rPr lang="pl-PL" sz="4000" dirty="0"/>
              <a:t>MINY </a:t>
            </a:r>
            <a:r>
              <a:rPr lang="pl-PL" sz="4000" b="1" dirty="0" smtClean="0"/>
              <a:t>B</a:t>
            </a:r>
            <a:r>
              <a:rPr lang="pl-PL" sz="4000" dirty="0" smtClean="0"/>
              <a:t>ESTWINA</a:t>
            </a:r>
          </a:p>
          <a:p>
            <a:pPr algn="ctr"/>
            <a:r>
              <a:rPr lang="pl-PL" sz="4000" dirty="0" smtClean="0"/>
              <a:t> 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 smtClean="0"/>
              <a:t>za 2016 rok.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546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854135"/>
              </p:ext>
            </p:extLst>
          </p:nvPr>
        </p:nvGraphicFramePr>
        <p:xfrm>
          <a:off x="827584" y="1052736"/>
          <a:ext cx="7632849" cy="4752527"/>
        </p:xfrm>
        <a:graphic>
          <a:graphicData uri="http://schemas.openxmlformats.org/drawingml/2006/table">
            <a:tbl>
              <a:tblPr>
                <a:effectLst>
                  <a:outerShdw blurRad="76200" dist="12700" dir="8100000" sy="-23000" kx="8004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886302"/>
                <a:gridCol w="1725747"/>
                <a:gridCol w="2010400"/>
                <a:gridCol w="2010400"/>
              </a:tblGrid>
              <a:tr h="1585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Nazwa i adres instalacji, </a:t>
                      </a:r>
                      <a:br>
                        <a:rPr lang="pl-PL" sz="1400" dirty="0">
                          <a:effectLst/>
                        </a:rPr>
                      </a:br>
                      <a:r>
                        <a:rPr lang="pl-PL" sz="1400" dirty="0">
                          <a:effectLst/>
                        </a:rPr>
                        <a:t>do której zostały przekazane odpady komunalne 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Kod odebranych odpadów </a:t>
                      </a:r>
                      <a:r>
                        <a:rPr lang="pl-PL" sz="1400" dirty="0" smtClean="0">
                          <a:effectLst/>
                        </a:rPr>
                        <a:t>komunalnych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Rodzaj odebranych odpadów </a:t>
                      </a:r>
                      <a:r>
                        <a:rPr lang="pl-PL" sz="1400" dirty="0" smtClean="0">
                          <a:effectLst/>
                        </a:rPr>
                        <a:t>komunalnych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Masa odebranych odpadów </a:t>
                      </a:r>
                      <a:r>
                        <a:rPr lang="pl-PL" sz="1400" dirty="0" smtClean="0">
                          <a:effectLst/>
                        </a:rPr>
                        <a:t>komunalnych</a:t>
                      </a:r>
                      <a:endParaRPr lang="pl-PL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 [Mg]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7357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Zakład Gospodarki </a:t>
                      </a:r>
                      <a:r>
                        <a:rPr lang="pl-PL" sz="1800" dirty="0" smtClean="0">
                          <a:effectLst/>
                        </a:rPr>
                        <a:t>Odpadami</a:t>
                      </a:r>
                      <a:br>
                        <a:rPr lang="pl-PL" sz="1800" dirty="0" smtClean="0">
                          <a:effectLst/>
                        </a:rPr>
                      </a:br>
                      <a:r>
                        <a:rPr lang="pl-PL" sz="1800" dirty="0" smtClean="0">
                          <a:effectLst/>
                        </a:rPr>
                        <a:t> </a:t>
                      </a:r>
                      <a:r>
                        <a:rPr lang="pl-PL" sz="1800" dirty="0">
                          <a:effectLst/>
                        </a:rPr>
                        <a:t>Bielsko-Biała,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 ul. Krakowska 315d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20 01 01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Papier i tektura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37,120</a:t>
                      </a:r>
                      <a:endParaRPr lang="pl-PL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75124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20 02 03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/>
                          <a:ea typeface="Times New Roman"/>
                        </a:rPr>
                        <a:t>Inne odpady ulegające biodegradacji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Times New Roman"/>
                          <a:ea typeface="Times New Roman"/>
                        </a:rPr>
                        <a:t>0,360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75124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Ex 20 01 99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Inne niewymienione frakcje zbierane w sposób selektywny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164,020</a:t>
                      </a:r>
                      <a:endParaRPr lang="pl-PL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4173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20 03 07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/>
                          <a:ea typeface="Times New Roman"/>
                        </a:rPr>
                        <a:t>Odpady wielkogabarytowe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Times New Roman"/>
                          <a:ea typeface="Times New Roman"/>
                        </a:rPr>
                        <a:t>54,740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8293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20 03 01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Niesegregowane (zmieszane) odpady komunalne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313,100</a:t>
                      </a:r>
                      <a:endParaRPr lang="pl-PL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819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783544"/>
              </p:ext>
            </p:extLst>
          </p:nvPr>
        </p:nvGraphicFramePr>
        <p:xfrm>
          <a:off x="827584" y="1052736"/>
          <a:ext cx="7632849" cy="3288396"/>
        </p:xfrm>
        <a:graphic>
          <a:graphicData uri="http://schemas.openxmlformats.org/drawingml/2006/table">
            <a:tbl>
              <a:tblPr>
                <a:effectLst>
                  <a:outerShdw blurRad="76200" dist="12700" dir="8100000" sy="-23000" kx="8004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886302"/>
                <a:gridCol w="1725747"/>
                <a:gridCol w="2010400"/>
                <a:gridCol w="2010400"/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Nazwa i adres instalacji, </a:t>
                      </a:r>
                      <a:br>
                        <a:rPr lang="pl-PL" sz="1400" dirty="0">
                          <a:effectLst/>
                        </a:rPr>
                      </a:br>
                      <a:r>
                        <a:rPr lang="pl-PL" sz="1400" dirty="0">
                          <a:effectLst/>
                        </a:rPr>
                        <a:t>do której zostały przekazane odpady komunalne 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Kod odebranych odpadów </a:t>
                      </a:r>
                      <a:r>
                        <a:rPr lang="pl-PL" sz="1400" dirty="0" smtClean="0">
                          <a:effectLst/>
                        </a:rPr>
                        <a:t>komunalnych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Rodzaj odebranych odpadów </a:t>
                      </a:r>
                      <a:r>
                        <a:rPr lang="pl-PL" sz="1400" dirty="0" smtClean="0">
                          <a:effectLst/>
                        </a:rPr>
                        <a:t>komunalnych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Masa odebranych odpadów </a:t>
                      </a:r>
                      <a:r>
                        <a:rPr lang="pl-PL" sz="1400" dirty="0" smtClean="0">
                          <a:effectLst/>
                        </a:rPr>
                        <a:t>komunalnych</a:t>
                      </a:r>
                      <a:endParaRPr lang="pl-PL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 [Mg]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Times New Roman"/>
                          <a:ea typeface="Times New Roman"/>
                        </a:rPr>
                        <a:t>Składowisko Odpadów Komunalnych  Spółka  z o.o.      ul. Nadwiślańska 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Times New Roman"/>
                          <a:ea typeface="Times New Roman"/>
                        </a:rPr>
                        <a:t>32-600 Oświęcim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15 01 06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/>
                          <a:ea typeface="Times New Roman"/>
                        </a:rPr>
                        <a:t>Zmieszane odpady opakowaniowe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 smtClean="0">
                          <a:effectLst/>
                          <a:latin typeface="Times New Roman"/>
                          <a:ea typeface="Times New Roman"/>
                        </a:rPr>
                        <a:t>129,130</a:t>
                      </a:r>
                      <a:endParaRPr lang="pl-PL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80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52675" y="1554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489107"/>
              </p:ext>
            </p:extLst>
          </p:nvPr>
        </p:nvGraphicFramePr>
        <p:xfrm>
          <a:off x="683568" y="620688"/>
          <a:ext cx="8136904" cy="54947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0595"/>
                <a:gridCol w="1287797"/>
                <a:gridCol w="2485244"/>
                <a:gridCol w="2028473"/>
                <a:gridCol w="94795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Nazwa i adres punktu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Kod </a:t>
                      </a:r>
                      <a:r>
                        <a:rPr lang="pl-PL" sz="1400" dirty="0" smtClean="0">
                          <a:effectLst/>
                        </a:rPr>
                        <a:t>zebranych</a:t>
                      </a:r>
                      <a:r>
                        <a:rPr lang="pl-PL" sz="1400" baseline="0" dirty="0" smtClean="0">
                          <a:effectLst/>
                        </a:rPr>
                        <a:t> </a:t>
                      </a:r>
                      <a:r>
                        <a:rPr lang="pl-PL" sz="1400" dirty="0" smtClean="0">
                          <a:effectLst/>
                        </a:rPr>
                        <a:t>odpadów komunalnych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Rodzaj zebranych odpadów </a:t>
                      </a:r>
                      <a:r>
                        <a:rPr lang="pl-PL" sz="1400" dirty="0" smtClean="0">
                          <a:effectLst/>
                        </a:rPr>
                        <a:t>komunalnych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Masa zebranych odpadów </a:t>
                      </a:r>
                      <a:r>
                        <a:rPr lang="pl-PL" sz="1400" dirty="0" smtClean="0">
                          <a:effectLst/>
                        </a:rPr>
                        <a:t>komunalnych [Mg</a:t>
                      </a:r>
                      <a:r>
                        <a:rPr lang="pl-PL" sz="1400" dirty="0">
                          <a:effectLst/>
                        </a:rPr>
                        <a:t>]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11721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PUNKT SELEKTYWNEJ ZBIÓRKI ODPADÓW KOMUNALNYCH KANIÓW </a:t>
                      </a:r>
                      <a:br>
                        <a:rPr lang="pl-PL" sz="1800" dirty="0">
                          <a:effectLst/>
                        </a:rPr>
                      </a:br>
                      <a:r>
                        <a:rPr lang="pl-PL" sz="1800" dirty="0">
                          <a:effectLst/>
                        </a:rPr>
                        <a:t>UL. MŁYŃSKA 20a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43-512 BESTWINA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10 01 01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Żużle, popioły paleniskowe </a:t>
                      </a:r>
                      <a:r>
                        <a:rPr lang="pl-PL" sz="1200" dirty="0" smtClean="0">
                          <a:effectLst/>
                        </a:rPr>
                        <a:t>i </a:t>
                      </a:r>
                      <a:r>
                        <a:rPr lang="pl-PL" sz="1200" dirty="0">
                          <a:effectLst/>
                        </a:rPr>
                        <a:t>pyły </a:t>
                      </a:r>
                      <a:r>
                        <a:rPr lang="pl-PL" sz="1200" dirty="0" smtClean="0">
                          <a:effectLst/>
                        </a:rPr>
                        <a:t/>
                      </a:r>
                      <a:br>
                        <a:rPr lang="pl-PL" sz="1200" dirty="0" smtClean="0">
                          <a:effectLst/>
                        </a:rPr>
                      </a:br>
                      <a:r>
                        <a:rPr lang="pl-PL" sz="1200" dirty="0" smtClean="0">
                          <a:effectLst/>
                        </a:rPr>
                        <a:t>z </a:t>
                      </a:r>
                      <a:r>
                        <a:rPr lang="pl-PL" sz="1200" dirty="0">
                          <a:effectLst/>
                        </a:rPr>
                        <a:t>kotłów </a:t>
                      </a:r>
                      <a:r>
                        <a:rPr lang="pl-PL" sz="1200" dirty="0" smtClean="0">
                          <a:effectLst/>
                        </a:rPr>
                        <a:t>(</a:t>
                      </a:r>
                      <a:r>
                        <a:rPr lang="pl-PL" sz="1200" dirty="0">
                          <a:effectLst/>
                        </a:rPr>
                        <a:t>z wyłączeniem pyłów </a:t>
                      </a:r>
                      <a:r>
                        <a:rPr lang="pl-PL" sz="1200" dirty="0" smtClean="0">
                          <a:effectLst/>
                        </a:rPr>
                        <a:t/>
                      </a:r>
                      <a:br>
                        <a:rPr lang="pl-PL" sz="1200" dirty="0" smtClean="0">
                          <a:effectLst/>
                        </a:rPr>
                      </a:br>
                      <a:r>
                        <a:rPr lang="pl-PL" sz="1200" dirty="0" smtClean="0">
                          <a:effectLst/>
                        </a:rPr>
                        <a:t>z </a:t>
                      </a:r>
                      <a:r>
                        <a:rPr lang="pl-PL" sz="1200" dirty="0">
                          <a:effectLst/>
                        </a:rPr>
                        <a:t>kotłów wymienionych </a:t>
                      </a:r>
                      <a:r>
                        <a:rPr lang="pl-PL" sz="1200" dirty="0" smtClean="0">
                          <a:effectLst/>
                        </a:rPr>
                        <a:t>w </a:t>
                      </a:r>
                      <a:r>
                        <a:rPr lang="pl-PL" sz="1200" dirty="0">
                          <a:effectLst/>
                        </a:rPr>
                        <a:t>10 01 </a:t>
                      </a:r>
                      <a:r>
                        <a:rPr lang="pl-PL" sz="1200" dirty="0" smtClean="0">
                          <a:effectLst/>
                        </a:rPr>
                        <a:t>04)</a:t>
                      </a:r>
                      <a:endParaRPr lang="pl-PL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3,060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46842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15 01 </a:t>
                      </a:r>
                      <a:r>
                        <a:rPr lang="pl-PL" sz="1600" dirty="0" smtClean="0">
                          <a:effectLst/>
                        </a:rPr>
                        <a:t>02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Opakowania </a:t>
                      </a:r>
                      <a:r>
                        <a:rPr lang="pl-PL" sz="1200" dirty="0" smtClean="0">
                          <a:effectLst/>
                        </a:rPr>
                        <a:t>z tworzyw sztucznych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0,080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46842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15 01 07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/>
                          <a:ea typeface="Times New Roman"/>
                        </a:rPr>
                        <a:t>Opakowania ze szkła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5,860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46842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16 01 03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/>
                          <a:ea typeface="Times New Roman"/>
                        </a:rPr>
                        <a:t>Zużyte opony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12,840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46842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16 02 16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/>
                          <a:ea typeface="Times New Roman"/>
                        </a:rPr>
                        <a:t>Elementy usunięte  ze zużytych urządzeń  inne niż wymienione w      16 02 15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1,220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6869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17 06 04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/>
                          <a:ea typeface="Times New Roman"/>
                        </a:rPr>
                        <a:t>Materiały izolacyjne inne niż wymienione w 17 06 01 i 17 06 03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1,180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96772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17 09 04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Zmieszane odpady z remontów i demontażu inne niż wymienione w 17 09 01,</a:t>
                      </a:r>
                      <a:r>
                        <a:rPr lang="pl-PL" sz="1200" baseline="0" dirty="0" smtClean="0">
                          <a:effectLst/>
                        </a:rPr>
                        <a:t> 17 09 02 i 17 09 03</a:t>
                      </a:r>
                      <a:endParaRPr lang="pl-PL" sz="1200" dirty="0">
                        <a:effectLst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70,400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323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701477"/>
              </p:ext>
            </p:extLst>
          </p:nvPr>
        </p:nvGraphicFramePr>
        <p:xfrm>
          <a:off x="683568" y="620688"/>
          <a:ext cx="8136904" cy="5391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0595"/>
                <a:gridCol w="1287797"/>
                <a:gridCol w="2485244"/>
                <a:gridCol w="2028473"/>
                <a:gridCol w="94795"/>
              </a:tblGrid>
              <a:tr h="1243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Nazwa i adres punktu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Kod </a:t>
                      </a:r>
                      <a:r>
                        <a:rPr lang="pl-PL" sz="1400" dirty="0" smtClean="0">
                          <a:effectLst/>
                        </a:rPr>
                        <a:t>zebranych</a:t>
                      </a:r>
                      <a:r>
                        <a:rPr lang="pl-PL" sz="1400" baseline="0" dirty="0" smtClean="0">
                          <a:effectLst/>
                        </a:rPr>
                        <a:t> </a:t>
                      </a:r>
                      <a:r>
                        <a:rPr lang="pl-PL" sz="1400" dirty="0" smtClean="0">
                          <a:effectLst/>
                        </a:rPr>
                        <a:t>odpadów komunalnych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Rodzaj zebranych odpadów </a:t>
                      </a:r>
                      <a:r>
                        <a:rPr lang="pl-PL" sz="1400" dirty="0" smtClean="0">
                          <a:effectLst/>
                        </a:rPr>
                        <a:t>komunalnych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Masa zebranych odpadów </a:t>
                      </a:r>
                      <a:r>
                        <a:rPr lang="pl-PL" sz="1400" dirty="0" smtClean="0">
                          <a:effectLst/>
                        </a:rPr>
                        <a:t>komunalnych [Mg</a:t>
                      </a:r>
                      <a:r>
                        <a:rPr lang="pl-PL" sz="1400" dirty="0">
                          <a:effectLst/>
                        </a:rPr>
                        <a:t>]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84735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PUNKT SELEKTYWNEJ ZBIÓRKI ODPADÓW KOMUNALNYCH KANIÓW </a:t>
                      </a:r>
                      <a:br>
                        <a:rPr lang="pl-PL" sz="1800" dirty="0">
                          <a:effectLst/>
                        </a:rPr>
                      </a:br>
                      <a:r>
                        <a:rPr lang="pl-PL" sz="1800" dirty="0">
                          <a:effectLst/>
                        </a:rPr>
                        <a:t>UL. MŁYŃSKA 20a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43-512 BESTWINA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pl-PL" sz="1600" baseline="0" dirty="0" smtClean="0">
                          <a:effectLst/>
                          <a:latin typeface="Times New Roman"/>
                          <a:ea typeface="Times New Roman"/>
                        </a:rPr>
                        <a:t> 01 28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/>
                          <a:ea typeface="Times New Roman"/>
                        </a:rPr>
                        <a:t>Farby, tusze, farby drukarskie,</a:t>
                      </a:r>
                      <a:r>
                        <a:rPr lang="pl-PL" sz="1200" baseline="0" dirty="0" smtClean="0">
                          <a:effectLst/>
                          <a:latin typeface="Times New Roman"/>
                          <a:ea typeface="Times New Roman"/>
                        </a:rPr>
                        <a:t> kleje, lepiszcze i żywice inne niż wymienione w 20 01 27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Times New Roman"/>
                          <a:ea typeface="Times New Roman"/>
                        </a:rPr>
                        <a:t>0,860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73516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20 01 33*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/>
                          <a:ea typeface="Times New Roman"/>
                        </a:rPr>
                        <a:t>Baterie</a:t>
                      </a:r>
                      <a:r>
                        <a:rPr lang="pl-PL" sz="1200" baseline="0" dirty="0" smtClean="0">
                          <a:effectLst/>
                          <a:latin typeface="Times New Roman"/>
                          <a:ea typeface="Times New Roman"/>
                        </a:rPr>
                        <a:t> i akumulatory łącznie z bateriami i akumulatorami wymienionymi w 16 06 01, 16 06 02 lub 16 06 03 oraz niesortowane baterie i akumulatory zawierające baterie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Times New Roman"/>
                          <a:ea typeface="Times New Roman"/>
                        </a:rPr>
                        <a:t>0,016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73516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20 01 35*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/>
                          <a:ea typeface="Times New Roman"/>
                        </a:rPr>
                        <a:t>Zużyte</a:t>
                      </a:r>
                      <a:r>
                        <a:rPr lang="pl-PL" sz="1200" baseline="0" dirty="0" smtClean="0">
                          <a:effectLst/>
                          <a:latin typeface="Times New Roman"/>
                          <a:ea typeface="Times New Roman"/>
                        </a:rPr>
                        <a:t> urządzenia elektryczne i elektroniczne  inne niż wymienione w 20 01 21, 20 01 23 zawierające niebezpieczne składniki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Times New Roman"/>
                          <a:ea typeface="Times New Roman"/>
                        </a:rPr>
                        <a:t>3,110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73516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20 01 36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/>
                          <a:ea typeface="Times New Roman"/>
                        </a:rPr>
                        <a:t>Zużyte urządzenia</a:t>
                      </a:r>
                      <a:r>
                        <a:rPr lang="pl-PL" sz="1200" baseline="0" dirty="0" smtClean="0">
                          <a:effectLst/>
                          <a:latin typeface="Times New Roman"/>
                          <a:ea typeface="Times New Roman"/>
                        </a:rPr>
                        <a:t> elektryczne i elektroniczne inne niż wymienione w 20 01 21, 20 01 23 i 20 01 35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Times New Roman"/>
                          <a:ea typeface="Times New Roman"/>
                        </a:rPr>
                        <a:t>2,640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73516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20 01 39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/>
                          <a:ea typeface="Times New Roman"/>
                        </a:rPr>
                        <a:t>Tworzywa sztuczne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Times New Roman"/>
                          <a:ea typeface="Times New Roman"/>
                        </a:rPr>
                        <a:t>6,120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380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310278"/>
              </p:ext>
            </p:extLst>
          </p:nvPr>
        </p:nvGraphicFramePr>
        <p:xfrm>
          <a:off x="683568" y="620688"/>
          <a:ext cx="8136904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0595"/>
                <a:gridCol w="1287797"/>
                <a:gridCol w="2485244"/>
                <a:gridCol w="2028473"/>
                <a:gridCol w="94795"/>
              </a:tblGrid>
              <a:tr h="1442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Nazwa i adres punktu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Kod </a:t>
                      </a:r>
                      <a:r>
                        <a:rPr lang="pl-PL" sz="1400" dirty="0" smtClean="0">
                          <a:effectLst/>
                        </a:rPr>
                        <a:t>zebranych</a:t>
                      </a:r>
                      <a:r>
                        <a:rPr lang="pl-PL" sz="1400" baseline="0" dirty="0" smtClean="0">
                          <a:effectLst/>
                        </a:rPr>
                        <a:t> </a:t>
                      </a:r>
                      <a:r>
                        <a:rPr lang="pl-PL" sz="1400" dirty="0" smtClean="0">
                          <a:effectLst/>
                        </a:rPr>
                        <a:t>odpadów komunalnych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Rodzaj zebranych odpadów </a:t>
                      </a:r>
                      <a:r>
                        <a:rPr lang="pl-PL" sz="1400" dirty="0" smtClean="0">
                          <a:effectLst/>
                        </a:rPr>
                        <a:t>komunalnych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Masa zebranych odpadów </a:t>
                      </a:r>
                      <a:r>
                        <a:rPr lang="pl-PL" sz="1400" dirty="0" smtClean="0">
                          <a:effectLst/>
                        </a:rPr>
                        <a:t>komunalnych [Mg</a:t>
                      </a:r>
                      <a:r>
                        <a:rPr lang="pl-PL" sz="1400" dirty="0">
                          <a:effectLst/>
                        </a:rPr>
                        <a:t>]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3918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PUNKT SELEKTYWNEJ ZBIÓRKI ODPADÓW KOMUNALNYCH KANIÓW </a:t>
                      </a:r>
                      <a:br>
                        <a:rPr lang="pl-PL" sz="1800" dirty="0">
                          <a:effectLst/>
                        </a:rPr>
                      </a:br>
                      <a:r>
                        <a:rPr lang="pl-PL" sz="1800" dirty="0">
                          <a:effectLst/>
                        </a:rPr>
                        <a:t>UL. MŁYŃSKA 20a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43-512 BESTWINA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20 03 07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/>
                          <a:ea typeface="Times New Roman"/>
                        </a:rPr>
                        <a:t>Odpady wielkogabarytowe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Times New Roman"/>
                          <a:ea typeface="Times New Roman"/>
                        </a:rPr>
                        <a:t>87,320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85299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15 01 01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/>
                          <a:ea typeface="Times New Roman"/>
                        </a:rPr>
                        <a:t>Opakowania  z papieru i tektury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Times New Roman"/>
                          <a:ea typeface="Times New Roman"/>
                        </a:rPr>
                        <a:t>2,260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85299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20 02 01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/>
                          <a:ea typeface="Times New Roman"/>
                        </a:rPr>
                        <a:t>Odpady ulegające biodegradacji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Times New Roman"/>
                          <a:ea typeface="Times New Roman"/>
                        </a:rPr>
                        <a:t>163,080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85299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20 01 01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/>
                          <a:ea typeface="Times New Roman"/>
                        </a:rPr>
                        <a:t>Papier i tektura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0,560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898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587220"/>
              </p:ext>
            </p:extLst>
          </p:nvPr>
        </p:nvGraphicFramePr>
        <p:xfrm>
          <a:off x="827584" y="1034824"/>
          <a:ext cx="7128793" cy="4375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6139"/>
                <a:gridCol w="1546442"/>
                <a:gridCol w="1798106"/>
                <a:gridCol w="1798106"/>
              </a:tblGrid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Nazwa i adres punktu</a:t>
                      </a:r>
                      <a:endParaRPr lang="pl-PL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Kod zebranych odpadów </a:t>
                      </a:r>
                      <a:r>
                        <a:rPr lang="pl-PL" sz="1400" b="0" dirty="0" smtClean="0">
                          <a:effectLst/>
                        </a:rPr>
                        <a:t>komunalnych</a:t>
                      </a:r>
                      <a:endParaRPr lang="pl-PL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Rodzaj zebranych odpadów </a:t>
                      </a:r>
                      <a:r>
                        <a:rPr lang="pl-PL" sz="1400" b="0" dirty="0" smtClean="0">
                          <a:effectLst/>
                        </a:rPr>
                        <a:t>komunalnych</a:t>
                      </a:r>
                      <a:endParaRPr lang="pl-PL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Masa zebranych odpadów </a:t>
                      </a:r>
                      <a:r>
                        <a:rPr lang="pl-PL" sz="1400" b="0" dirty="0" smtClean="0">
                          <a:effectLst/>
                        </a:rPr>
                        <a:t>komunalnych</a:t>
                      </a:r>
                      <a:endParaRPr lang="pl-PL" sz="1400" b="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[Mg]</a:t>
                      </a:r>
                      <a:endParaRPr lang="pl-PL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effectLst/>
                          <a:latin typeface="+mn-lt"/>
                        </a:rPr>
                        <a:t>PUNKT SELEKTYWNEJ ZBIÓRKI ODPADÓW KOMUNALNYCH KANIÓW </a:t>
                      </a:r>
                      <a:br>
                        <a:rPr lang="pl-PL" sz="1600" b="0" dirty="0" smtClean="0">
                          <a:effectLst/>
                          <a:latin typeface="+mn-lt"/>
                        </a:rPr>
                      </a:br>
                      <a:r>
                        <a:rPr lang="pl-PL" sz="1600" b="0" dirty="0" smtClean="0">
                          <a:effectLst/>
                          <a:latin typeface="+mn-lt"/>
                        </a:rPr>
                        <a:t>UL. MŁYŃSKA 20a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effectLst/>
                          <a:latin typeface="+mn-lt"/>
                        </a:rPr>
                        <a:t>43-512 BESTWINA</a:t>
                      </a:r>
                      <a:endParaRPr lang="pl-PL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effectLst/>
                          <a:latin typeface="+mn-lt"/>
                        </a:rPr>
                        <a:t>20 01 10</a:t>
                      </a:r>
                      <a:endParaRPr lang="pl-PL" sz="16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effectLst/>
                          <a:latin typeface="+mn-lt"/>
                        </a:rPr>
                        <a:t>Odzież</a:t>
                      </a:r>
                      <a:endParaRPr lang="pl-PL" sz="12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effectLst/>
                          <a:latin typeface="+mn-lt"/>
                        </a:rPr>
                        <a:t>3,160</a:t>
                      </a:r>
                      <a:endParaRPr lang="pl-PL" sz="16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  <a:ea typeface="Times New Roman"/>
                        </a:rPr>
                        <a:t>20 01 11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</a:rPr>
                        <a:t>Tekstylia</a:t>
                      </a:r>
                      <a:endParaRPr lang="pl-PL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  <a:ea typeface="Times New Roman"/>
                        </a:rPr>
                        <a:t>0,620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</a:rPr>
                        <a:t>20 01 </a:t>
                      </a:r>
                      <a:r>
                        <a:rPr lang="pl-PL" sz="1600" dirty="0" smtClean="0">
                          <a:effectLst/>
                          <a:latin typeface="+mn-lt"/>
                        </a:rPr>
                        <a:t>21*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</a:rPr>
                        <a:t>Lampy fluoroscencyjne i inne odpady  zawierające rtęć</a:t>
                      </a:r>
                      <a:endParaRPr lang="pl-PL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</a:rPr>
                        <a:t>0,007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  <a:tr h="7200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</a:rPr>
                        <a:t>20 </a:t>
                      </a:r>
                      <a:r>
                        <a:rPr lang="pl-PL" sz="1600" dirty="0" smtClean="0">
                          <a:effectLst/>
                          <a:latin typeface="+mn-lt"/>
                        </a:rPr>
                        <a:t>01 23*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</a:rPr>
                        <a:t>Zużyte urządzenia zawierające freon</a:t>
                      </a:r>
                      <a:endParaRPr lang="pl-PL" sz="12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  <a:ea typeface="Times New Roman"/>
                        </a:rPr>
                        <a:t>2,170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Konfiskatory</a:t>
                      </a:r>
                      <a:r>
                        <a:rPr lang="pl-PL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leków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20 01 32</a:t>
                      </a:r>
                      <a:endParaRPr lang="pl-PL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Leki inne niż wymienione w 20 01 31</a:t>
                      </a:r>
                      <a:endParaRPr lang="pl-PL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0,307</a:t>
                      </a:r>
                      <a:endParaRPr lang="pl-PL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409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311424"/>
              </p:ext>
            </p:extLst>
          </p:nvPr>
        </p:nvGraphicFramePr>
        <p:xfrm>
          <a:off x="539553" y="692697"/>
          <a:ext cx="7560839" cy="5405990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082424"/>
                <a:gridCol w="1620994"/>
                <a:gridCol w="1884668"/>
                <a:gridCol w="1900745"/>
                <a:gridCol w="72008"/>
              </a:tblGrid>
              <a:tr h="8640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Nazwa</a:t>
                      </a: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placówki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Kod zebranych odpadów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</a:rPr>
                        <a:t>komunalnych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Rodzaj zebranych odpadów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</a:rPr>
                        <a:t>komunalnych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Masa zebranych odpadów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</a:rPr>
                        <a:t>komunalnych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[Mg]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740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ZESPÓŁ SZKOLNO-PRZEDSZKOLNY </a:t>
                      </a:r>
                      <a:b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W KANIOWIE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43-512 KANIÓW </a:t>
                      </a:r>
                      <a:b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UL. BATALIONÓW CHŁOPSKICH 15.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15 01 01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Opakowania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</a:rPr>
                        <a:t>z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papieru i tektury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</a:rPr>
                        <a:t>3,710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119667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15 01 02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Opakowania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 z tworzyw sztucznych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</a:rPr>
                        <a:t>0,800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72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ZESPÓŁ SZKOLNO-PRZEDSZKOLNY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W BESTWINCE,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UL. DWORKOWA 3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15 01 01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Opakowania z papieru i tektury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5,660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293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ZESPÓŁ SZKOLNO-PRZEDSZKOLNY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43-512 BESTWINA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UL. SZKOLNA 11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15 01 01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Opakowania 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z papieru i tektury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4,030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293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15 01 02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Opakowania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 z tworzyw sztucznych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</a:rPr>
                        <a:t>0,507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293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15 01 07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Opakowania 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ze szkła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0,350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624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591135"/>
              </p:ext>
            </p:extLst>
          </p:nvPr>
        </p:nvGraphicFramePr>
        <p:xfrm>
          <a:off x="467544" y="980727"/>
          <a:ext cx="8136904" cy="4478285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519553"/>
                <a:gridCol w="4856995"/>
                <a:gridCol w="1760356"/>
              </a:tblGrid>
              <a:tr h="71890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ODPADY ZEBRANE PODCZAS AKCJI EDUKACYJNYCH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93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effectLst/>
                        </a:rPr>
                        <a:t>Kod zebranych odpadów komunalnych</a:t>
                      </a:r>
                      <a:endParaRPr lang="pl-PL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effectLst/>
                        </a:rPr>
                        <a:t>Rodzaj zebranych odpadów komunalnych</a:t>
                      </a:r>
                      <a:endParaRPr lang="pl-PL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effectLst/>
                        </a:rPr>
                        <a:t>Masa zebranych odpadów komunalnych</a:t>
                      </a:r>
                      <a:r>
                        <a:rPr lang="pl-PL" sz="1600" b="1" kern="1200" baseline="30000" dirty="0">
                          <a:effectLst/>
                        </a:rPr>
                        <a:t/>
                      </a:r>
                      <a:br>
                        <a:rPr lang="pl-PL" sz="1600" b="1" kern="1200" baseline="30000" dirty="0">
                          <a:effectLst/>
                        </a:rPr>
                      </a:br>
                      <a:r>
                        <a:rPr lang="pl-PL" sz="1600" b="1" kern="1200" dirty="0">
                          <a:effectLst/>
                        </a:rPr>
                        <a:t>[Mg]</a:t>
                      </a:r>
                      <a:endParaRPr lang="pl-PL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472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effectLst/>
                        </a:rPr>
                        <a:t>20 01 23*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Urządzenia zawierające freony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 smtClean="0">
                          <a:effectLst/>
                          <a:latin typeface="Times New Roman"/>
                          <a:ea typeface="Times New Roman"/>
                        </a:rPr>
                        <a:t>0,417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effectLst/>
                        </a:rPr>
                        <a:t>20 01 36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Zużyte urządzenia elektryczne i elektroniczne inne  niż wymienione w 20 01 21, </a:t>
                      </a:r>
                      <a:r>
                        <a:rPr lang="pl-PL" sz="1600" dirty="0" smtClean="0">
                          <a:effectLst/>
                        </a:rPr>
                        <a:t>20 </a:t>
                      </a:r>
                      <a:r>
                        <a:rPr lang="pl-PL" sz="1600" dirty="0">
                          <a:effectLst/>
                        </a:rPr>
                        <a:t>01 23 i 20 01 35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 smtClean="0">
                          <a:effectLst/>
                          <a:latin typeface="Times New Roman"/>
                          <a:ea typeface="Times New Roman"/>
                        </a:rPr>
                        <a:t>1,557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effectLst/>
                        </a:rPr>
                        <a:t>20 01 35*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Zużyte urządzenia elektryczne i elektroniczne inne niż wymienione w 20 01 21 </a:t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i 20 01 23 zawierające niebezpieczne składniki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 smtClean="0">
                          <a:effectLst/>
                          <a:latin typeface="Times New Roman"/>
                          <a:ea typeface="Times New Roman"/>
                        </a:rPr>
                        <a:t>2,196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432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476672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zmieszanych odpadów komunalnych, odpadów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zielonych odbieranych 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terenu gminy oraz powstających z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przetwarzania odpadów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komunalnych pozostałości z sortowania i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pozostałości z mechaniczno-biologicznego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przetwarzania odpadów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komunalnych przeznaczonych do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składowania.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776081"/>
              </p:ext>
            </p:extLst>
          </p:nvPr>
        </p:nvGraphicFramePr>
        <p:xfrm>
          <a:off x="1277888" y="2564904"/>
          <a:ext cx="6588223" cy="2782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944"/>
                <a:gridCol w="2802226"/>
                <a:gridCol w="2004053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ysClr val="windowText" lastClr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Kod </a:t>
                      </a:r>
                      <a:r>
                        <a:rPr lang="pl-PL" sz="1400" dirty="0" smtClean="0">
                          <a:solidFill>
                            <a:sysClr val="windowText" lastClr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odpadów komunalnych</a:t>
                      </a:r>
                      <a:endParaRPr lang="pl-PL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ysClr val="windowText" lastClr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Rodzaj </a:t>
                      </a:r>
                      <a:r>
                        <a:rPr lang="pl-PL" sz="1400" dirty="0" smtClean="0">
                          <a:solidFill>
                            <a:sysClr val="windowText" lastClr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odpadów komunalnych</a:t>
                      </a:r>
                      <a:endParaRPr lang="pl-PL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ysClr val="windowText" lastClr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Masa </a:t>
                      </a:r>
                      <a:r>
                        <a:rPr lang="pl-PL" sz="1400" dirty="0" smtClean="0">
                          <a:solidFill>
                            <a:sysClr val="windowText" lastClr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odpadów</a:t>
                      </a:r>
                      <a:r>
                        <a:rPr lang="pl-PL" sz="14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400" dirty="0" smtClean="0">
                          <a:solidFill>
                            <a:sysClr val="windowText" lastClr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 </a:t>
                      </a:r>
                      <a:r>
                        <a:rPr lang="pl-PL" sz="1400" dirty="0">
                          <a:solidFill>
                            <a:sysClr val="windowText" lastClr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[Mg]</a:t>
                      </a:r>
                      <a:endParaRPr lang="pl-PL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</a:tr>
              <a:tr h="757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20 03 01</a:t>
                      </a:r>
                      <a:endParaRPr lang="pl-PL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Niesegregowane (zmieszane) odpady komunalne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336,060</a:t>
                      </a:r>
                      <a:endParaRPr lang="pl-PL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52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 smtClean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20 02 01</a:t>
                      </a:r>
                      <a:endParaRPr lang="pl-PL" sz="1400" b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Odpady ulegające biodegradacji</a:t>
                      </a:r>
                      <a:endParaRPr lang="pl-PL" sz="14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163,080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87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19 12 12</a:t>
                      </a:r>
                      <a:endParaRPr lang="pl-PL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Inne odpady (w tym zmieszane substancje i przedmioty) </a:t>
                      </a:r>
                      <a:b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z mechanicznej</a:t>
                      </a:r>
                      <a:r>
                        <a:rPr lang="pl-PL" sz="12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obróbki</a:t>
                      </a:r>
                      <a:r>
                        <a:rPr lang="pl-PL" sz="12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odpadów inne niż wymienione w 19 12 11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357,263</a:t>
                      </a:r>
                      <a:endParaRPr lang="pl-PL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0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1196752"/>
            <a:ext cx="784887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2800" b="1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Cel i podstawa prawna sporządzenia analizy</a:t>
            </a:r>
            <a:r>
              <a:rPr lang="pl-PL" sz="2800" b="1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.</a:t>
            </a:r>
          </a:p>
          <a:p>
            <a:endParaRPr lang="pl-PL" sz="2000" b="1" dirty="0"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Analiza została przygotowana w celu weryfikacji możliwości technicznych i organizacyjnych </a:t>
            </a:r>
            <a:r>
              <a:rPr lang="pl-PL" sz="20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Gminy </a:t>
            </a:r>
            <a:r>
              <a:rPr lang="pl-PL" sz="20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Bestwina w zakresie gospodarowania odpadami </a:t>
            </a:r>
            <a:r>
              <a:rPr lang="pl-PL" sz="20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komunalnymi.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Obowiązek przeprowadzenia analizy nakłada </a:t>
            </a:r>
            <a:r>
              <a:rPr lang="pl-PL" sz="20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art</a:t>
            </a:r>
            <a:r>
              <a:rPr lang="pl-PL" sz="20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. 3 ust. 2 pkt 10  </a:t>
            </a:r>
            <a:r>
              <a:rPr lang="pl-PL" sz="20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ustawy z </a:t>
            </a:r>
            <a:r>
              <a:rPr lang="pl-PL" sz="20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dnia 13 września 1996r. o utrzymaniu czystości</a:t>
            </a:r>
            <a:br>
              <a:rPr lang="pl-PL" sz="20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</a:br>
            <a:r>
              <a:rPr lang="pl-PL" sz="20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i porządku w gminach (t. j. Dz. U. z </a:t>
            </a:r>
            <a:r>
              <a:rPr lang="pl-PL" sz="20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2016 </a:t>
            </a:r>
            <a:r>
              <a:rPr lang="pl-PL" sz="20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r. poz</a:t>
            </a:r>
            <a:r>
              <a:rPr lang="pl-PL" sz="20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. 250) </a:t>
            </a:r>
            <a:r>
              <a:rPr lang="pl-PL" sz="20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85908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5624" y="116632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2. Analiza możliwości </a:t>
            </a:r>
            <a:r>
              <a:rPr lang="pl-PL" sz="2000" b="1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przetwarzania zmieszanych </a:t>
            </a:r>
            <a:r>
              <a:rPr lang="pl-PL" sz="2000" b="1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odpadów komunalnych, odpadów </a:t>
            </a:r>
            <a:r>
              <a:rPr lang="pl-PL" sz="2000" b="1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zielonych</a:t>
            </a:r>
            <a:r>
              <a:rPr lang="pl-PL" sz="2000" b="1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 </a:t>
            </a:r>
            <a:r>
              <a:rPr lang="pl-PL" sz="2000" b="1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oraz </a:t>
            </a:r>
            <a:r>
              <a:rPr lang="pl-PL" sz="2000" b="1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pozostałości z sortowania odpadów komunalnych przeznaczonych do składowania.</a:t>
            </a:r>
            <a:endParaRPr lang="pl-PL" sz="2000" dirty="0"/>
          </a:p>
        </p:txBody>
      </p:sp>
      <p:sp>
        <p:nvSpPr>
          <p:cNvPr id="3" name="Prostokąt 2"/>
          <p:cNvSpPr/>
          <p:nvPr/>
        </p:nvSpPr>
        <p:spPr>
          <a:xfrm>
            <a:off x="467544" y="1132295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Zgodnie z art. 9e ust. 2 ustawy o utrzymaniu czystości i porządku w gminach podmiot odbierający odpady komunalne od właścicieli nieruchomości jest obowiązany do przekazywania zmieszanych odpadów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komunalnych oraz odpadów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zielonych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do składowania do regionalnej instalacji do przetwarzania odpadów komunalnych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14 października 2014r. Zostało podpisane Porozumienie międzygminne pomiędzy Gminą Bielsko-Biała a Gminą Bestwina w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sprawie wspólnego uregulowania gospodarki odpadami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komunalnymi na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terenie swoich gmin w zakresie wypełnienia obowiązku zapewnienia budowy, utrzymania i eksploatacji regionalnej instalacji do przetwarzania odpadów komunalnych, której realizacja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jest współfinansowana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ze środków unijnych w ramach przedsięwzięcia pn. „Budowa kompleksowego systemu gospodarki odpadami dla miasta Bielska-Białej i gmin powiatu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bielskiego” W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związku z podpisanym porozumieniem od 1 stycznia 2015r. cały strumień odpadów komunalnych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odebranych od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właścicieli nieruchomości oraz dostarczony do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PSZOK i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innych punktów selektywnej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zbiórki trafia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do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Zakładu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Gospodarki Odpadami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Bielsko-Biała, ul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. Krakowska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315d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 posiadającej status regionalnej instalacji przetwarzania odpadów komunalnych.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Wyjątek stanowi okres awarii ZGO Bielsko-Biała kiedy to odpady o kodzie 15 01 06 ( zmieszane odpady opakowaniowe) z terenu Gminy Bestwina  przekazywane były  na </a:t>
            </a:r>
            <a:r>
              <a:rPr lang="pl-PL" sz="1600" dirty="0">
                <a:ea typeface="Times New Roman"/>
              </a:rPr>
              <a:t>Składowisko Odpadów Komunalnych  Spółka  z o.o</a:t>
            </a:r>
            <a:r>
              <a:rPr lang="pl-PL" sz="1600" dirty="0" smtClean="0">
                <a:ea typeface="Times New Roman"/>
              </a:rPr>
              <a:t>.</a:t>
            </a:r>
            <a:br>
              <a:rPr lang="pl-PL" sz="1600" dirty="0" smtClean="0">
                <a:ea typeface="Times New Roman"/>
              </a:rPr>
            </a:br>
            <a:r>
              <a:rPr lang="pl-PL" sz="1600" dirty="0" smtClean="0">
                <a:ea typeface="Times New Roman"/>
              </a:rPr>
              <a:t>ul</a:t>
            </a:r>
            <a:r>
              <a:rPr lang="pl-PL" sz="1600" dirty="0">
                <a:ea typeface="Times New Roman"/>
              </a:rPr>
              <a:t>. Nadwiślańska </a:t>
            </a:r>
            <a:r>
              <a:rPr lang="pl-PL" sz="1600" dirty="0" smtClean="0">
                <a:ea typeface="Times New Roman"/>
              </a:rPr>
              <a:t>36,  32-600 Oświęcim.</a:t>
            </a:r>
            <a:endParaRPr lang="pl-PL" sz="1600" dirty="0" smtClean="0"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</a:endParaRPr>
          </a:p>
          <a:p>
            <a:pPr algn="just"/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Na terenie gminy zgodnie ustawą z dnia 14 grudnia 2012 r. o odpadach (t. j. Dz. U. z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2016r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poz.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1987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ze zm.) część odpadów ulegających biodegradacji zostaje poddana procesowi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kompostowania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na własne potrzeby.</a:t>
            </a:r>
          </a:p>
        </p:txBody>
      </p:sp>
    </p:spTree>
    <p:extLst>
      <p:ext uri="{BB962C8B-B14F-4D97-AF65-F5344CB8AC3E}">
        <p14:creationId xmlns:p14="http://schemas.microsoft.com/office/powerpoint/2010/main" val="1593432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70586" y="54868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Potrzeby inwestycyjne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związane z gospodarowaniem odpadami komunalnymi.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41648" y="1195011"/>
            <a:ext cx="6858676" cy="26268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W Wojewódzkim Planie Gospodarki Odpadami  na lata 2016 -2022 umieszczona została inwestycja „Rozbudowa </a:t>
            </a:r>
            <a:r>
              <a:rPr lang="pl-PL" dirty="0"/>
              <a:t>i modernizacja istniejącego PSZOK zlokalizowanego w Kaniowie ul. Młyńska 20 a.</a:t>
            </a:r>
          </a:p>
          <a:p>
            <a:pPr algn="just"/>
            <a:r>
              <a:rPr lang="pl-PL" dirty="0"/>
              <a:t>W punkcie selektywnego zbierania odpadów komunalnych planuje się przyjmowanie rzeczy używanych niestanowiących odpadu, celem ponownego użycia</a:t>
            </a:r>
            <a:r>
              <a:rPr lang="pl-PL" dirty="0" smtClean="0"/>
              <a:t>. Całkowita kwota przewidziana na inwestycję to 300 tys. złotych brutto.</a:t>
            </a:r>
            <a:endParaRPr lang="pl-PL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739146" y="4078813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Koszty poniesione w związku z odbieraniem, odzyskiem, recyklingiem i unieszkodliwianiem odpadów komunalnych.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36304" y="4725144"/>
            <a:ext cx="463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2016r. wyniosły:  1 067 540,58 zł.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004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755576" y="260648"/>
            <a:ext cx="6781800" cy="1600200"/>
          </a:xfrm>
        </p:spPr>
        <p:txBody>
          <a:bodyPr>
            <a:normAutofit/>
          </a:bodyPr>
          <a:lstStyle/>
          <a:p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Liczba mieszkańców.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683568" y="1412776"/>
            <a:ext cx="3657600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/>
              <a:t>25 września 2014 r. Rady Gminy Bestwina podjęła uchwałę w sprawie postanowienia </a:t>
            </a:r>
            <a:r>
              <a:rPr lang="pl-PL" sz="1600" dirty="0" smtClean="0"/>
              <a:t>o </a:t>
            </a:r>
            <a:r>
              <a:rPr lang="pl-PL" sz="1600" dirty="0"/>
              <a:t>odbieraniu odpadów od właścicieli nieruchomości, na których nie zamieszkują mieszkańcy, a powstają odpady komunalne. Uchwała obowiązuje od 1 stycznia 2015r.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600" dirty="0"/>
              <a:t>Ilość nieruchomości niezamieszkałych wyniosła </a:t>
            </a:r>
            <a:r>
              <a:rPr lang="pl-PL" sz="1600" dirty="0" smtClean="0"/>
              <a:t>161 </a:t>
            </a:r>
            <a:r>
              <a:rPr lang="pl-PL" sz="1600" dirty="0"/>
              <a:t>(wg stanu na dzień </a:t>
            </a:r>
            <a:r>
              <a:rPr lang="pl-PL" sz="1600" dirty="0" smtClean="0"/>
              <a:t>31.12.2016r</a:t>
            </a:r>
            <a:r>
              <a:rPr lang="pl-PL" sz="1600" dirty="0"/>
              <a:t>.),  natomiast średnia miesięczna ilość nieruchomości zamieszkałych </a:t>
            </a:r>
            <a:r>
              <a:rPr lang="pl-PL" sz="1600" dirty="0" smtClean="0"/>
              <a:t>to 2987 .</a:t>
            </a:r>
            <a:endParaRPr lang="pl-PL" sz="1600" dirty="0"/>
          </a:p>
          <a:p>
            <a:pPr marL="0" indent="0">
              <a:buNone/>
            </a:pPr>
            <a:r>
              <a:rPr lang="pl-PL" sz="1600" dirty="0"/>
              <a:t>Ilość nieruchomości podobnie jak ilość mieszkańców jest zmienna i wynika ze złożonych deklaracji oraz wydanych decyzji o wysokości opłaty za gospodarowanie odpadami komunalnymi. </a:t>
            </a:r>
          </a:p>
          <a:p>
            <a:endParaRPr lang="pl-PL" sz="1600" dirty="0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42153687"/>
              </p:ext>
            </p:extLst>
          </p:nvPr>
        </p:nvGraphicFramePr>
        <p:xfrm>
          <a:off x="4427984" y="1087189"/>
          <a:ext cx="4608512" cy="4884384"/>
        </p:xfrm>
        <a:graphic>
          <a:graphicData uri="http://schemas.openxmlformats.org/drawingml/2006/table">
            <a:tbl>
              <a:tblPr firstRow="1" firstCol="1" bandRow="1"/>
              <a:tblGrid>
                <a:gridCol w="360040"/>
                <a:gridCol w="1512168"/>
                <a:gridCol w="720080"/>
                <a:gridCol w="1008112"/>
                <a:gridCol w="1008112"/>
              </a:tblGrid>
              <a:tr h="53168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pl-PL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liczba mieszkańców</a:t>
                      </a:r>
                      <a:endParaRPr lang="pl-PL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deklarujących selektywną zbiórkę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deklarujących nieselektywną zbiórkę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31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stycznia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2016r</a:t>
                      </a: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617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10 240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377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29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lutego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2016r</a:t>
                      </a: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603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227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376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31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marca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2016r</a:t>
                      </a: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615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233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382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30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kwietnia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2016r</a:t>
                      </a: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650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272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378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31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maja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2016r</a:t>
                      </a: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667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288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379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30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czerwca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2016r</a:t>
                      </a: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685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306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379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31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lipca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2016r</a:t>
                      </a: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682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298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384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31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sierpnia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2016r</a:t>
                      </a: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710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320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390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30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września 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2016r</a:t>
                      </a: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10 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709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10 317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392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31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października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2016r</a:t>
                      </a: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10 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711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319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392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30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listopada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2016r</a:t>
                      </a: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10 703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312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391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31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grudnia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2016r</a:t>
                      </a: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10 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717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321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396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141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292005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67544" y="476671"/>
            <a:ext cx="8280920" cy="14157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Liczbę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właścicieli nieruchomości, którzy nie zawarli umowy, 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której mowa w art. 6 ust. 1, w imieniu których gmina powinna podjąć działania, o których mowa w art. 6 ust. 6-12. </a:t>
            </a:r>
          </a:p>
          <a:p>
            <a:pPr algn="just"/>
            <a:endParaRPr lang="pl-PL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dirty="0" smtClean="0"/>
              <a:t>Nie stwierdzono  </a:t>
            </a:r>
            <a:r>
              <a:rPr lang="pl-PL" dirty="0"/>
              <a:t>w/w </a:t>
            </a:r>
            <a:r>
              <a:rPr lang="pl-PL" dirty="0" smtClean="0"/>
              <a:t>właścicieli nieruchomości</a:t>
            </a:r>
            <a:r>
              <a:rPr lang="pl-PL" dirty="0"/>
              <a:t>. 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75556" y="1988840"/>
            <a:ext cx="8136904" cy="455509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Ilość odpadów komunalnych wytwarzanych na terenie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gminy w 2016r.: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        Przedstawione ilości wytworzonych odpadów komunalnych wynikają:</a:t>
            </a:r>
            <a:endParaRPr lang="pl-PL" sz="1600" dirty="0">
              <a:latin typeface="Calibri"/>
              <a:ea typeface="Calibri"/>
              <a:cs typeface="Times New Roman"/>
            </a:endParaRPr>
          </a:p>
          <a:p>
            <a:pPr lvl="0" algn="just"/>
            <a:r>
              <a:rPr lang="pl-PL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•    ze </a:t>
            </a:r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sprawozdań półrocznych podmiotów odbierających odpady komunalne </a:t>
            </a:r>
          </a:p>
          <a:p>
            <a:pPr lvl="0" algn="just"/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od właścicieli nieruchomości (zamieszkałych i niezamieszkałych), </a:t>
            </a:r>
          </a:p>
          <a:p>
            <a:pPr marL="342900" lvl="0" indent="-342900" algn="just">
              <a:buFont typeface="Symbol"/>
              <a:buChar char=""/>
            </a:pPr>
            <a:endParaRPr lang="pl-PL" sz="900" dirty="0">
              <a:solidFill>
                <a:srgbClr val="000000"/>
              </a:solidFill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buFont typeface="Symbol"/>
              <a:buChar char=""/>
            </a:pPr>
            <a:r>
              <a:rPr lang="pl-PL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ze </a:t>
            </a:r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sprawozdania rocznego podmiotu prowadzącego punkt selektywnego zbierania odpadów komunalnych (PSZOK) oraz wykazu aptek, w których ustawiono konfiskator,</a:t>
            </a:r>
          </a:p>
          <a:p>
            <a:pPr lvl="0" algn="just"/>
            <a:endParaRPr lang="pl-PL" sz="900" dirty="0">
              <a:solidFill>
                <a:srgbClr val="000000"/>
              </a:solidFill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buFont typeface="Symbol"/>
              <a:buChar char=""/>
            </a:pPr>
            <a:r>
              <a:rPr lang="pl-PL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z </a:t>
            </a:r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wykazu odpadów zebranych przez placówki </a:t>
            </a:r>
            <a:r>
              <a:rPr lang="pl-PL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oświatowe,</a:t>
            </a:r>
          </a:p>
          <a:p>
            <a:pPr marL="342900" lvl="0" indent="-342900" algn="just">
              <a:buFont typeface="Symbol"/>
              <a:buChar char=""/>
            </a:pPr>
            <a:endParaRPr lang="pl-PL" sz="900" dirty="0">
              <a:solidFill>
                <a:srgbClr val="000000"/>
              </a:solidFill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buFont typeface="Symbol"/>
              <a:buChar char=""/>
            </a:pPr>
            <a:r>
              <a:rPr lang="pl-PL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z </a:t>
            </a:r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informacji przekazanych po przeprowadzonych akcjach edukacyjnych</a:t>
            </a:r>
            <a:r>
              <a:rPr lang="pl-PL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,</a:t>
            </a:r>
          </a:p>
          <a:p>
            <a:pPr marL="342900" lvl="0" indent="-342900" algn="just">
              <a:buFont typeface="Symbol"/>
              <a:buChar char=""/>
            </a:pPr>
            <a:endParaRPr lang="pl-PL" dirty="0" smtClean="0">
              <a:solidFill>
                <a:srgbClr val="000000"/>
              </a:solidFill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lvl="0" algn="just"/>
            <a:r>
              <a:rPr lang="pl-PL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Ponadto 1356 nieruchomości wyposażonych jest w kompostowniki o łącznej  masie 4150m</a:t>
            </a:r>
            <a:r>
              <a:rPr lang="pl-PL" sz="1600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3</a:t>
            </a:r>
            <a:r>
              <a:rPr lang="pl-PL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 gromadzonych odpadów.</a:t>
            </a:r>
          </a:p>
          <a:p>
            <a:pPr marL="342900" lvl="0" indent="-342900" algn="just">
              <a:buFont typeface="Symbol"/>
              <a:buChar char=""/>
            </a:pPr>
            <a:endParaRPr lang="pl-PL" sz="1000" dirty="0">
              <a:solidFill>
                <a:srgbClr val="000000"/>
              </a:solidFill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lvl="0" algn="just"/>
            <a:endParaRPr lang="pl-PL" dirty="0">
              <a:solidFill>
                <a:srgbClr val="000000"/>
              </a:solidFill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5053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199039"/>
              </p:ext>
            </p:extLst>
          </p:nvPr>
        </p:nvGraphicFramePr>
        <p:xfrm>
          <a:off x="683568" y="620688"/>
          <a:ext cx="7560840" cy="5163252"/>
        </p:xfrm>
        <a:graphic>
          <a:graphicData uri="http://schemas.openxmlformats.org/drawingml/2006/table">
            <a:tbl>
              <a:tblPr>
                <a:effectLst>
                  <a:outerShdw blurRad="76200" dist="12700" dir="8100000" sy="-23000" kx="8004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868506"/>
                <a:gridCol w="1515870"/>
                <a:gridCol w="2376264"/>
                <a:gridCol w="1800200"/>
              </a:tblGrid>
              <a:tr h="8215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Nazwa i adres instalacji, </a:t>
                      </a:r>
                      <a:br>
                        <a:rPr lang="pl-PL" sz="1400" b="0" dirty="0">
                          <a:effectLst/>
                        </a:rPr>
                      </a:br>
                      <a:r>
                        <a:rPr lang="pl-PL" sz="1400" b="0" dirty="0">
                          <a:effectLst/>
                        </a:rPr>
                        <a:t>do której zostały przekazane odpady komunalne </a:t>
                      </a:r>
                      <a:endParaRPr lang="pl-PL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Kod odebranych odpadów </a:t>
                      </a:r>
                      <a:r>
                        <a:rPr lang="pl-PL" sz="1400" b="0" dirty="0" smtClean="0">
                          <a:effectLst/>
                        </a:rPr>
                        <a:t>komunalnych</a:t>
                      </a:r>
                      <a:endParaRPr lang="pl-PL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Rodzaj odebranych odpadów </a:t>
                      </a:r>
                      <a:r>
                        <a:rPr lang="pl-PL" sz="1400" b="0" dirty="0" smtClean="0">
                          <a:effectLst/>
                        </a:rPr>
                        <a:t>komunalnych</a:t>
                      </a:r>
                      <a:endParaRPr lang="pl-PL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Masa odebranych odpadów </a:t>
                      </a:r>
                      <a:r>
                        <a:rPr lang="pl-PL" sz="1400" b="0" dirty="0" smtClean="0">
                          <a:effectLst/>
                        </a:rPr>
                        <a:t>komunalnych</a:t>
                      </a:r>
                      <a:endParaRPr lang="pl-PL" sz="1600" b="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 [Mg]</a:t>
                      </a:r>
                      <a:endParaRPr lang="pl-PL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53480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Zakład Gospodarki Odpadami </a:t>
                      </a:r>
                      <a:r>
                        <a:rPr lang="pl-PL" sz="1800" dirty="0" smtClean="0">
                          <a:effectLst/>
                        </a:rPr>
                        <a:t/>
                      </a:r>
                      <a:br>
                        <a:rPr lang="pl-PL" sz="1800" dirty="0" smtClean="0">
                          <a:effectLst/>
                        </a:rPr>
                      </a:br>
                      <a:r>
                        <a:rPr lang="pl-PL" sz="1800" dirty="0" smtClean="0">
                          <a:effectLst/>
                        </a:rPr>
                        <a:t>Bielsko-Biała</a:t>
                      </a:r>
                      <a:r>
                        <a:rPr lang="pl-PL" sz="1800" dirty="0">
                          <a:effectLst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 ul. Krakowska 315d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10 01 01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Żużle, popioły paleniskowe </a:t>
                      </a:r>
                      <a:r>
                        <a:rPr lang="pl-PL" sz="1200" dirty="0" smtClean="0">
                          <a:effectLst/>
                        </a:rPr>
                        <a:t/>
                      </a:r>
                      <a:br>
                        <a:rPr lang="pl-PL" sz="1200" dirty="0" smtClean="0">
                          <a:effectLst/>
                        </a:rPr>
                      </a:br>
                      <a:r>
                        <a:rPr lang="pl-PL" sz="1200" dirty="0" smtClean="0">
                          <a:effectLst/>
                        </a:rPr>
                        <a:t>i </a:t>
                      </a:r>
                      <a:r>
                        <a:rPr lang="pl-PL" sz="1200" dirty="0">
                          <a:effectLst/>
                        </a:rPr>
                        <a:t>pyły </a:t>
                      </a:r>
                      <a:r>
                        <a:rPr lang="pl-PL" sz="1200" dirty="0" smtClean="0">
                          <a:effectLst/>
                        </a:rPr>
                        <a:t>z </a:t>
                      </a:r>
                      <a:r>
                        <a:rPr lang="pl-PL" sz="1200" dirty="0">
                          <a:effectLst/>
                        </a:rPr>
                        <a:t>kotłów </a:t>
                      </a:r>
                      <a:r>
                        <a:rPr lang="pl-PL" sz="1200" dirty="0" smtClean="0">
                          <a:effectLst/>
                        </a:rPr>
                        <a:t>(</a:t>
                      </a:r>
                      <a:r>
                        <a:rPr lang="pl-PL" sz="1200" dirty="0">
                          <a:effectLst/>
                        </a:rPr>
                        <a:t>z wyłączeniem pyłów </a:t>
                      </a:r>
                      <a:r>
                        <a:rPr lang="pl-PL" sz="1200" dirty="0" smtClean="0">
                          <a:effectLst/>
                        </a:rPr>
                        <a:t/>
                      </a:r>
                      <a:br>
                        <a:rPr lang="pl-PL" sz="1200" dirty="0" smtClean="0">
                          <a:effectLst/>
                        </a:rPr>
                      </a:br>
                      <a:r>
                        <a:rPr lang="pl-PL" sz="1200" dirty="0" smtClean="0">
                          <a:effectLst/>
                        </a:rPr>
                        <a:t>z </a:t>
                      </a:r>
                      <a:r>
                        <a:rPr lang="pl-PL" sz="1200" dirty="0">
                          <a:effectLst/>
                        </a:rPr>
                        <a:t>kotłów wymienionych </a:t>
                      </a:r>
                      <a:r>
                        <a:rPr lang="pl-PL" sz="1200" dirty="0" smtClean="0">
                          <a:effectLst/>
                        </a:rPr>
                        <a:t>w </a:t>
                      </a:r>
                      <a:r>
                        <a:rPr lang="pl-PL" sz="1200" dirty="0">
                          <a:effectLst/>
                        </a:rPr>
                        <a:t>10 01 04)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1006,660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4228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15 01 02 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Opakowania 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z tworzyw sztucznych 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0,960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4228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15 01 06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Zmieszane odpady opakowaniowe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Times New Roman"/>
                          <a:ea typeface="Times New Roman"/>
                        </a:rPr>
                        <a:t>166,400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9879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15 01 07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Opakowania </a:t>
                      </a:r>
                      <a:r>
                        <a:rPr lang="pl-PL" sz="1200" dirty="0" smtClean="0">
                          <a:effectLst/>
                        </a:rPr>
                        <a:t>ze </a:t>
                      </a:r>
                      <a:r>
                        <a:rPr lang="pl-PL" sz="1200" dirty="0">
                          <a:effectLst/>
                        </a:rPr>
                        <a:t>szkła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229,620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13605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15 01 11*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Opakowania z metali zawierające niebezpieczne porowate elementy wzmocnienia konstrukcyjnego ( np. azbest), włącznie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 pustymi pojemnikami ciśnieniowymi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0,571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96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837591"/>
              </p:ext>
            </p:extLst>
          </p:nvPr>
        </p:nvGraphicFramePr>
        <p:xfrm>
          <a:off x="683568" y="260648"/>
          <a:ext cx="7560840" cy="5209576"/>
        </p:xfrm>
        <a:graphic>
          <a:graphicData uri="http://schemas.openxmlformats.org/drawingml/2006/table">
            <a:tbl>
              <a:tblPr>
                <a:effectLst>
                  <a:outerShdw blurRad="76200" dist="12700" dir="8100000" sy="-23000" kx="8004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868506"/>
                <a:gridCol w="1443862"/>
                <a:gridCol w="2448272"/>
                <a:gridCol w="1800200"/>
              </a:tblGrid>
              <a:tr h="8215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Nazwa i adres instalacji, </a:t>
                      </a:r>
                      <a:br>
                        <a:rPr lang="pl-PL" sz="1400" b="0" dirty="0">
                          <a:effectLst/>
                        </a:rPr>
                      </a:br>
                      <a:r>
                        <a:rPr lang="pl-PL" sz="1400" b="0" dirty="0">
                          <a:effectLst/>
                        </a:rPr>
                        <a:t>do której zostały przekazane odpady komunalne </a:t>
                      </a:r>
                      <a:endParaRPr lang="pl-PL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Kod odebranych odpadów </a:t>
                      </a:r>
                      <a:r>
                        <a:rPr lang="pl-PL" sz="1400" b="0" dirty="0" smtClean="0">
                          <a:effectLst/>
                        </a:rPr>
                        <a:t>komunalnych</a:t>
                      </a:r>
                      <a:endParaRPr lang="pl-PL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Rodzaj odebranych odpadów </a:t>
                      </a:r>
                      <a:r>
                        <a:rPr lang="pl-PL" sz="1400" b="0" dirty="0" smtClean="0">
                          <a:effectLst/>
                        </a:rPr>
                        <a:t>komunalnych</a:t>
                      </a:r>
                      <a:endParaRPr lang="pl-PL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Masa odebranych odpadów </a:t>
                      </a:r>
                      <a:r>
                        <a:rPr lang="pl-PL" sz="1400" b="0" dirty="0" smtClean="0">
                          <a:effectLst/>
                        </a:rPr>
                        <a:t>komunalnych</a:t>
                      </a:r>
                      <a:endParaRPr lang="pl-PL" sz="1600" b="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 [Mg]</a:t>
                      </a:r>
                      <a:endParaRPr lang="pl-PL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53480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Zakład Gospodarki Odpadami </a:t>
                      </a:r>
                      <a:r>
                        <a:rPr lang="pl-PL" sz="1800" dirty="0" smtClean="0">
                          <a:effectLst/>
                        </a:rPr>
                        <a:t/>
                      </a:r>
                      <a:br>
                        <a:rPr lang="pl-PL" sz="1800" dirty="0" smtClean="0">
                          <a:effectLst/>
                        </a:rPr>
                      </a:br>
                      <a:r>
                        <a:rPr lang="pl-PL" sz="1800" dirty="0" smtClean="0">
                          <a:effectLst/>
                        </a:rPr>
                        <a:t>Bielsko-Biała</a:t>
                      </a:r>
                      <a:r>
                        <a:rPr lang="pl-PL" sz="1800" dirty="0">
                          <a:effectLst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 ul. Krakowska 315d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  <a:ea typeface="+mn-ea"/>
                        </a:rPr>
                        <a:t>20</a:t>
                      </a:r>
                      <a:r>
                        <a:rPr lang="pl-PL" sz="1600" baseline="0" dirty="0" smtClean="0">
                          <a:effectLst/>
                          <a:latin typeface="+mn-lt"/>
                          <a:ea typeface="+mn-ea"/>
                        </a:rPr>
                        <a:t> 01 21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Lampy fluoroscencyjne</a:t>
                      </a:r>
                      <a:endParaRPr lang="pl-PL" sz="1200" dirty="0">
                        <a:effectLst/>
                      </a:endParaRPr>
                    </a:p>
                  </a:txBody>
                  <a:tcPr marL="44320" marR="443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Times New Roman"/>
                          <a:ea typeface="Times New Roman"/>
                        </a:rPr>
                        <a:t>0,021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4228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  <a:ea typeface="+mn-ea"/>
                        </a:rPr>
                        <a:t>20</a:t>
                      </a:r>
                      <a:r>
                        <a:rPr lang="pl-PL" sz="1600" baseline="0" dirty="0" smtClean="0">
                          <a:effectLst/>
                          <a:latin typeface="+mn-lt"/>
                          <a:ea typeface="+mn-ea"/>
                        </a:rPr>
                        <a:t> 01 28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Farby , tusze, farby drukarskie,</a:t>
                      </a:r>
                      <a:r>
                        <a:rPr lang="pl-PL" sz="1200" baseline="0" dirty="0" smtClean="0">
                          <a:effectLst/>
                        </a:rPr>
                        <a:t> kleje, lepiszcze i żywice</a:t>
                      </a:r>
                      <a:endParaRPr lang="pl-PL" sz="1200" dirty="0">
                        <a:effectLst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Times New Roman"/>
                          <a:ea typeface="Times New Roman"/>
                        </a:rPr>
                        <a:t>7,580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4228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  <a:ea typeface="+mn-ea"/>
                        </a:rPr>
                        <a:t>20</a:t>
                      </a:r>
                      <a:r>
                        <a:rPr lang="pl-PL" sz="1600" baseline="0" dirty="0" smtClean="0">
                          <a:effectLst/>
                          <a:latin typeface="+mn-lt"/>
                          <a:ea typeface="+mn-ea"/>
                        </a:rPr>
                        <a:t> 01 32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Leki inne niż wymienione w 20 01 31</a:t>
                      </a:r>
                      <a:endParaRPr lang="pl-PL" sz="1200" dirty="0">
                        <a:effectLst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Times New Roman"/>
                          <a:ea typeface="Times New Roman"/>
                        </a:rPr>
                        <a:t>0,307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3071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  <a:ea typeface="+mn-ea"/>
                        </a:rPr>
                        <a:t>20</a:t>
                      </a:r>
                      <a:r>
                        <a:rPr lang="pl-PL" sz="1600" baseline="0" dirty="0" smtClean="0">
                          <a:effectLst/>
                          <a:latin typeface="+mn-lt"/>
                          <a:ea typeface="+mn-ea"/>
                        </a:rPr>
                        <a:t> 01 33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/>
                          <a:ea typeface="Times New Roman"/>
                        </a:rPr>
                        <a:t>Baterie i akumulatory łącznie z bateriami i akumulatorami wymienionymi w 16 06 01, 16 06 02</a:t>
                      </a:r>
                      <a:r>
                        <a:rPr lang="pl-PL" sz="1200" baseline="0" dirty="0" smtClean="0">
                          <a:effectLst/>
                          <a:latin typeface="Times New Roman"/>
                          <a:ea typeface="Times New Roman"/>
                        </a:rPr>
                        <a:t> lub 16 06 03 oraz niesortowane  baterie i akumulatory zawierające te baterie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0,010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6228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  <a:ea typeface="+mn-ea"/>
                        </a:rPr>
                        <a:t>20</a:t>
                      </a:r>
                      <a:r>
                        <a:rPr lang="pl-PL" sz="1600" baseline="0" dirty="0" smtClean="0">
                          <a:effectLst/>
                          <a:latin typeface="+mn-lt"/>
                          <a:ea typeface="+mn-ea"/>
                        </a:rPr>
                        <a:t> 01 34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Baterie i akumulatory inne niż wymienione w 201 01 33* </a:t>
                      </a:r>
                      <a:endParaRPr lang="pl-PL" sz="1200" dirty="0">
                        <a:effectLst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effectLst/>
                        </a:rPr>
                        <a:t>0,059</a:t>
                      </a:r>
                      <a:endParaRPr lang="pl-PL" sz="28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86409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Times New Roman"/>
                          <a:ea typeface="Times New Roman"/>
                        </a:rPr>
                        <a:t>17 03 80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Odpadowa papa</a:t>
                      </a:r>
                      <a:endParaRPr lang="pl-PL" sz="1200" dirty="0">
                        <a:effectLst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1,580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746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630119"/>
              </p:ext>
            </p:extLst>
          </p:nvPr>
        </p:nvGraphicFramePr>
        <p:xfrm>
          <a:off x="1043608" y="620688"/>
          <a:ext cx="7128794" cy="5008301"/>
        </p:xfrm>
        <a:graphic>
          <a:graphicData uri="http://schemas.openxmlformats.org/drawingml/2006/table">
            <a:tbl>
              <a:tblPr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761735"/>
                <a:gridCol w="1611783"/>
                <a:gridCol w="1877638"/>
                <a:gridCol w="1877638"/>
              </a:tblGrid>
              <a:tr h="12241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Nazwa i adres instalacji, </a:t>
                      </a:r>
                      <a:br>
                        <a:rPr lang="pl-PL" sz="1400" dirty="0">
                          <a:effectLst/>
                        </a:rPr>
                      </a:br>
                      <a:r>
                        <a:rPr lang="pl-PL" sz="1400" dirty="0">
                          <a:effectLst/>
                        </a:rPr>
                        <a:t>do której zostały przekazane odpady komunalne 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Kod odebranych odpadów </a:t>
                      </a:r>
                      <a:r>
                        <a:rPr lang="pl-PL" sz="1400" dirty="0" smtClean="0">
                          <a:effectLst/>
                        </a:rPr>
                        <a:t>komunalnych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Rodzaj odebranych odpadów </a:t>
                      </a:r>
                      <a:r>
                        <a:rPr lang="pl-PL" sz="1400" dirty="0" smtClean="0">
                          <a:effectLst/>
                        </a:rPr>
                        <a:t>komunalnych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Masa odebranych odpadów </a:t>
                      </a:r>
                      <a:r>
                        <a:rPr lang="pl-PL" sz="1400" dirty="0" smtClean="0">
                          <a:effectLst/>
                        </a:rPr>
                        <a:t>komunalnych</a:t>
                      </a:r>
                      <a:endParaRPr lang="pl-PL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 [Mg]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5573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Zakład Gospodarki Odpadami </a:t>
                      </a:r>
                      <a:br>
                        <a:rPr lang="pl-PL" sz="1600" dirty="0" smtClean="0">
                          <a:effectLst/>
                        </a:rPr>
                      </a:br>
                      <a:r>
                        <a:rPr lang="pl-PL" sz="1600" dirty="0" smtClean="0">
                          <a:effectLst/>
                        </a:rPr>
                        <a:t>Bielsko-Biała,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 ul. Krakowska 315d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17 01 01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Odpady betonu oraz gruz betonowy z rozbiórek </a:t>
                      </a:r>
                      <a:r>
                        <a:rPr lang="pl-PL" sz="1200" dirty="0" smtClean="0">
                          <a:effectLst/>
                        </a:rPr>
                        <a:t/>
                      </a:r>
                      <a:br>
                        <a:rPr lang="pl-PL" sz="1200" dirty="0" smtClean="0">
                          <a:effectLst/>
                        </a:rPr>
                      </a:br>
                      <a:r>
                        <a:rPr lang="pl-PL" sz="1200" dirty="0" smtClean="0">
                          <a:effectLst/>
                        </a:rPr>
                        <a:t>i </a:t>
                      </a:r>
                      <a:r>
                        <a:rPr lang="pl-PL" sz="1200" dirty="0">
                          <a:effectLst/>
                        </a:rPr>
                        <a:t>remontów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Times New Roman"/>
                          <a:ea typeface="Times New Roman"/>
                        </a:rPr>
                        <a:t>16,300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52226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17 01 82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Inne nie wymienione odpady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Times New Roman"/>
                          <a:ea typeface="Times New Roman"/>
                        </a:rPr>
                        <a:t>5,360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42633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17 02 02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Szkło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8,120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71495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17 06 04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Materiały izolacyjne inne niż wymienione </a:t>
                      </a:r>
                      <a:r>
                        <a:rPr lang="pl-PL" sz="1200" dirty="0" smtClean="0">
                          <a:effectLst/>
                        </a:rPr>
                        <a:t/>
                      </a:r>
                      <a:br>
                        <a:rPr lang="pl-PL" sz="1200" dirty="0" smtClean="0">
                          <a:effectLst/>
                        </a:rPr>
                      </a:br>
                      <a:r>
                        <a:rPr lang="pl-PL" sz="1200" dirty="0" smtClean="0">
                          <a:effectLst/>
                        </a:rPr>
                        <a:t>w </a:t>
                      </a:r>
                      <a:r>
                        <a:rPr lang="pl-PL" sz="1200" dirty="0">
                          <a:effectLst/>
                        </a:rPr>
                        <a:t>170601,170603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0,160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148502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17 09 04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Zmieszane odpady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 z budowy, remontów 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i demontażu inne 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niż wymienione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 w 17 09 01, 17 09 02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 i 17 09 03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87,840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739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1780</TotalTime>
  <Words>1582</Words>
  <Application>Microsoft Office PowerPoint</Application>
  <PresentationFormat>Pokaz na ekranie (4:3)</PresentationFormat>
  <Paragraphs>378</Paragraphs>
  <Slides>18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5" baseType="lpstr">
      <vt:lpstr>Arial</vt:lpstr>
      <vt:lpstr>Calibri</vt:lpstr>
      <vt:lpstr>Impact</vt:lpstr>
      <vt:lpstr>Symbol</vt:lpstr>
      <vt:lpstr>Times New Roman</vt:lpstr>
      <vt:lpstr>Wingdings</vt:lpstr>
      <vt:lpstr>NewsPrint</vt:lpstr>
      <vt:lpstr>Prezentacja programu PowerPoint</vt:lpstr>
      <vt:lpstr>Prezentacja programu PowerPoint</vt:lpstr>
      <vt:lpstr>Prezentacja programu PowerPoint</vt:lpstr>
      <vt:lpstr>Prezentacja programu PowerPoint</vt:lpstr>
      <vt:lpstr>5. Liczba mieszkańców.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KatarzynaCh</dc:creator>
  <cp:lastModifiedBy>BożeniaS</cp:lastModifiedBy>
  <cp:revision>116</cp:revision>
  <cp:lastPrinted>2017-04-27T11:30:16Z</cp:lastPrinted>
  <dcterms:created xsi:type="dcterms:W3CDTF">2016-04-18T07:21:40Z</dcterms:created>
  <dcterms:modified xsi:type="dcterms:W3CDTF">2017-04-27T11:34:19Z</dcterms:modified>
</cp:coreProperties>
</file>