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1" r:id="rId6"/>
    <p:sldId id="259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6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80610-5964-4720-AE3F-1847B9B5C220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95ACC-2E2A-4A52-B38F-CC9E0A74D9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57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90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644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95ACC-2E2A-4A52-B38F-CC9E0A74D96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98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D17FA3B-C404-4317-B0BC-953931111309}" type="datetimeFigureOut">
              <a:rPr lang="pl-PL" smtClean="0"/>
              <a:t>2016-04-29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331640" y="1268760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ROCZNA ANALIZA SYSTEMU </a:t>
            </a:r>
            <a:b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GOSPODARKI ODPADAMI KOMUNALNYMI NA TERENIE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691680" y="3429000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/>
              <a:t>G</a:t>
            </a:r>
            <a:r>
              <a:rPr lang="pl-PL" sz="4000" dirty="0"/>
              <a:t>MINY </a:t>
            </a:r>
            <a:r>
              <a:rPr lang="pl-PL" sz="4000" b="1" dirty="0" smtClean="0"/>
              <a:t>B</a:t>
            </a:r>
            <a:r>
              <a:rPr lang="pl-PL" sz="4000" dirty="0" smtClean="0"/>
              <a:t>ESTWINA</a:t>
            </a:r>
          </a:p>
          <a:p>
            <a:pPr algn="ctr"/>
            <a:r>
              <a:rPr lang="pl-PL" sz="4000" dirty="0" smtClean="0"/>
              <a:t>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>za </a:t>
            </a:r>
            <a:r>
              <a:rPr lang="pl-PL" sz="4000" smtClean="0"/>
              <a:t>2015 rok.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546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2675" y="155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482186"/>
              </p:ext>
            </p:extLst>
          </p:nvPr>
        </p:nvGraphicFramePr>
        <p:xfrm>
          <a:off x="683568" y="620688"/>
          <a:ext cx="8136904" cy="5332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0595"/>
                <a:gridCol w="1287797"/>
                <a:gridCol w="2485244"/>
                <a:gridCol w="2028473"/>
                <a:gridCol w="94795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punktu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</a:t>
                      </a:r>
                      <a:r>
                        <a:rPr lang="pl-PL" sz="1400" dirty="0" smtClean="0">
                          <a:effectLst/>
                        </a:rPr>
                        <a:t>zebranych</a:t>
                      </a:r>
                      <a:r>
                        <a:rPr lang="pl-PL" sz="1400" baseline="0" dirty="0" smtClean="0">
                          <a:effectLst/>
                        </a:rPr>
                        <a:t> </a:t>
                      </a:r>
                      <a:r>
                        <a:rPr lang="pl-PL" sz="1400" dirty="0" smtClean="0">
                          <a:effectLst/>
                        </a:rPr>
                        <a:t>odpadów 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zebranych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zebranych odpadów </a:t>
                      </a:r>
                      <a:r>
                        <a:rPr lang="pl-PL" sz="1400" dirty="0" smtClean="0">
                          <a:effectLst/>
                        </a:rPr>
                        <a:t>komunalnych [Mg</a:t>
                      </a:r>
                      <a:r>
                        <a:rPr lang="pl-PL" sz="1400" dirty="0">
                          <a:effectLst/>
                        </a:rPr>
                        <a:t>]</a:t>
                      </a:r>
                      <a:endParaRPr lang="pl-P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1172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PUNKT SELEKTYWNEJ ZBIÓRKI ODPADÓW KOMUNALNYCH KANIÓW </a:t>
                      </a:r>
                      <a:br>
                        <a:rPr lang="pl-PL" sz="1800" dirty="0">
                          <a:effectLst/>
                        </a:rPr>
                      </a:br>
                      <a:r>
                        <a:rPr lang="pl-PL" sz="1800" dirty="0">
                          <a:effectLst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43-512 BESTWINA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Żużle, popioły paleniskowe </a:t>
                      </a: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pyły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</a:t>
                      </a:r>
                      <a:r>
                        <a:rPr lang="pl-PL" sz="1200" dirty="0" smtClean="0">
                          <a:effectLst/>
                        </a:rPr>
                        <a:t>(</a:t>
                      </a:r>
                      <a:r>
                        <a:rPr lang="pl-PL" sz="1200" dirty="0">
                          <a:effectLst/>
                        </a:rPr>
                        <a:t>z wyłączeniem pyłów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wymienionych </a:t>
                      </a: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10 01 </a:t>
                      </a:r>
                      <a:r>
                        <a:rPr lang="pl-PL" sz="1200" dirty="0" smtClean="0">
                          <a:effectLst/>
                        </a:rPr>
                        <a:t>04)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r>
                        <a:rPr lang="pl-PL" sz="1200" dirty="0" smtClean="0">
                          <a:effectLst/>
                        </a:rPr>
                        <a:t>ze </a:t>
                      </a:r>
                      <a:r>
                        <a:rPr lang="pl-PL" sz="1200" dirty="0">
                          <a:effectLst/>
                        </a:rPr>
                        <a:t>szkła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7,3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16 01 03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Zużyte opony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8,4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20 01 39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Tworzywa sztuczne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4,5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684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23*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Urządzenia zawierające freony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1,1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68699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20 01 36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Zużyte urządzenia elektryczne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elektroniczne inne  niż </a:t>
                      </a:r>
                      <a:r>
                        <a:rPr lang="pl-PL" sz="1200" dirty="0" smtClean="0">
                          <a:effectLst/>
                        </a:rPr>
                        <a:t>wymienione</a:t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 </a:t>
                      </a:r>
                      <a:r>
                        <a:rPr lang="pl-PL" sz="1200" dirty="0">
                          <a:effectLst/>
                        </a:rPr>
                        <a:t>w 20 01 21, 20 01 </a:t>
                      </a:r>
                      <a:r>
                        <a:rPr lang="pl-PL" sz="1200" dirty="0" smtClean="0">
                          <a:effectLst/>
                        </a:rPr>
                        <a:t>23 </a:t>
                      </a:r>
                      <a:r>
                        <a:rPr lang="pl-PL" sz="1200" dirty="0">
                          <a:effectLst/>
                        </a:rPr>
                        <a:t>i 20 01 35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1,4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9677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35*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Zużyte urządzenia </a:t>
                      </a:r>
                      <a:r>
                        <a:rPr lang="pl-PL" sz="1200" dirty="0" smtClean="0">
                          <a:effectLst/>
                        </a:rPr>
                        <a:t>elektryczne </a:t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elektroniczne inne niż wymienione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20 01 </a:t>
                      </a:r>
                      <a:r>
                        <a:rPr lang="pl-PL" sz="1200" dirty="0" smtClean="0">
                          <a:effectLst/>
                        </a:rPr>
                        <a:t>21 </a:t>
                      </a:r>
                      <a:r>
                        <a:rPr lang="pl-PL" sz="1200" dirty="0">
                          <a:effectLst/>
                        </a:rPr>
                        <a:t>i 20 01 23 zawierające niebezpieczne składniki 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1,74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2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67996"/>
              </p:ext>
            </p:extLst>
          </p:nvPr>
        </p:nvGraphicFramePr>
        <p:xfrm>
          <a:off x="827584" y="836712"/>
          <a:ext cx="7128793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6139"/>
                <a:gridCol w="1546442"/>
                <a:gridCol w="1798106"/>
                <a:gridCol w="1798106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Nazwa i adres punktu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Kod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Rodzaj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Masa zebranych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4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[Mg]</a:t>
                      </a:r>
                      <a:endParaRPr lang="pl-PL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+mn-lt"/>
                        </a:rPr>
                        <a:t>PUNKT SELEKTYWNEJ ZBIÓRKI ODPADÓW KOMUNALNYCH KANIÓW </a:t>
                      </a:r>
                      <a:br>
                        <a:rPr lang="pl-PL" sz="1600" b="0" dirty="0" smtClean="0">
                          <a:effectLst/>
                          <a:latin typeface="+mn-lt"/>
                        </a:rPr>
                      </a:br>
                      <a:r>
                        <a:rPr lang="pl-PL" sz="1600" b="0" dirty="0" smtClean="0">
                          <a:effectLst/>
                          <a:latin typeface="+mn-lt"/>
                        </a:rPr>
                        <a:t>UL. MŁYŃSKA 20a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effectLst/>
                          <a:latin typeface="+mn-lt"/>
                        </a:rPr>
                        <a:t>43-512 BESTWINA</a:t>
                      </a:r>
                      <a:endParaRPr lang="pl-PL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20 03 07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Odpady wielkogabarytowe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35,4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20 01 10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Odzież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1,6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20 01 01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Papier i tektura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0,4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20 02 01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</a:rPr>
                        <a:t>Odpady ulegające biodegradacji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+mn-lt"/>
                        </a:rPr>
                        <a:t>41,5</a:t>
                      </a:r>
                      <a:endParaRPr lang="pl-PL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APTEKA </a:t>
                      </a:r>
                      <a:r>
                        <a:rPr lang="pl-PL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MARIA </a:t>
                      </a:r>
                      <a:r>
                        <a:rPr lang="pl-P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WRÓBEL</a:t>
                      </a:r>
                      <a:br>
                        <a:rPr lang="pl-P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l-PL" sz="12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43-512 </a:t>
                      </a:r>
                      <a:r>
                        <a:rPr lang="pl-PL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BESTWINA</a:t>
                      </a:r>
                      <a:br>
                        <a:rPr lang="pl-PL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</a:br>
                      <a:r>
                        <a:rPr lang="pl-PL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UL. SZKOLNA 11</a:t>
                      </a:r>
                      <a:endParaRPr lang="pl-PL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20 01 32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Leki inne niż wymienione w 20 01 31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0,103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APTEKA PRIMUS</a:t>
                      </a:r>
                      <a:br>
                        <a:rPr kumimoji="0"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43-512 KANIÓW</a:t>
                      </a:r>
                      <a:br>
                        <a:rPr kumimoji="0"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pl-PL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UL. BATALIONÓW CHŁOPSKICH 15A</a:t>
                      </a:r>
                      <a:endParaRPr lang="pl-PL" sz="16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20 01 32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Leki inne niż wymienione w 20 01 31</a:t>
                      </a:r>
                      <a:endParaRPr lang="pl-PL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0,045</a:t>
                      </a:r>
                      <a:endParaRPr lang="pl-PL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409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14853"/>
              </p:ext>
            </p:extLst>
          </p:nvPr>
        </p:nvGraphicFramePr>
        <p:xfrm>
          <a:off x="539553" y="692697"/>
          <a:ext cx="7560839" cy="540599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82424"/>
                <a:gridCol w="1620994"/>
                <a:gridCol w="1884668"/>
                <a:gridCol w="1900745"/>
                <a:gridCol w="72008"/>
              </a:tblGrid>
              <a:tr h="8640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Nazwa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placówki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Kod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Rodzaj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Masa zebranych odpadów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</a:rPr>
                        <a:t>komunalnych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[Mg]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40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W KANIOWIE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43-512 KANIÓW </a:t>
                      </a:r>
                      <a:b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BATALIONÓW CHŁOPSKICH 15.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z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papieru i tektury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11966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 z tworzyw sztucznych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72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W BESTWINCE,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DWORKOWA 3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z papieru i tektury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6,2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ZESPÓŁ SZKOLNO-PRZEDSZKOLNY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43-512 BESTWINA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</a:rPr>
                        <a:t>UL. SZKOLNA 11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15 01 01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z papieru i tektury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 z tworzyw sztucznych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0,5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2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15 01 07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Opakowania </a:t>
                      </a:r>
                      <a:b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ze szkła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1,3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862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96877"/>
              </p:ext>
            </p:extLst>
          </p:nvPr>
        </p:nvGraphicFramePr>
        <p:xfrm>
          <a:off x="467544" y="980727"/>
          <a:ext cx="8136904" cy="4478285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19553"/>
                <a:gridCol w="4856995"/>
                <a:gridCol w="1760356"/>
              </a:tblGrid>
              <a:tr h="71890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ODPADY ZEBRANE PODCZAS AKCJI EDUKACYJNYCH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93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Kod zebranych odpadów komunalnych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Rodzaj zebranych odpadów komunalnych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effectLst/>
                        </a:rPr>
                        <a:t>Masa zebranych odpadów komunalnych</a:t>
                      </a:r>
                      <a:r>
                        <a:rPr lang="pl-PL" sz="1600" b="1" kern="1200" baseline="30000" dirty="0">
                          <a:effectLst/>
                        </a:rPr>
                        <a:t/>
                      </a:r>
                      <a:br>
                        <a:rPr lang="pl-PL" sz="1600" b="1" kern="1200" baseline="30000" dirty="0">
                          <a:effectLst/>
                        </a:rPr>
                      </a:br>
                      <a:r>
                        <a:rPr lang="pl-PL" sz="1600" b="1" kern="1200" dirty="0">
                          <a:effectLst/>
                        </a:rPr>
                        <a:t>[Mg]</a:t>
                      </a:r>
                      <a:endParaRPr lang="pl-PL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47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20 01 23*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Urządzenia zawierające freony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1,09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20 01 36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Zużyte urządzenia elektryczne i elektroniczne inne  niż wymienione w 20 01 21, </a:t>
                      </a:r>
                      <a:r>
                        <a:rPr lang="pl-PL" sz="1600" dirty="0" smtClean="0">
                          <a:effectLst/>
                        </a:rPr>
                        <a:t>20 </a:t>
                      </a:r>
                      <a:r>
                        <a:rPr lang="pl-PL" sz="1600" dirty="0">
                          <a:effectLst/>
                        </a:rPr>
                        <a:t>01 23 i 20 01 35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3,192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20 01 35*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dirty="0">
                          <a:effectLst/>
                        </a:rPr>
                        <a:t>Zużyte urządzenia elektryczne i elektroniczne inne niż wymienione w 20 01 21 </a:t>
                      </a:r>
                      <a:br>
                        <a:rPr lang="pl-PL" sz="1600" dirty="0">
                          <a:effectLst/>
                        </a:rPr>
                      </a:br>
                      <a:r>
                        <a:rPr lang="pl-PL" sz="1600" dirty="0">
                          <a:effectLst/>
                        </a:rPr>
                        <a:t>i 20 01 23 zawierające niebezpieczne składniki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400" dirty="0">
                          <a:effectLst/>
                        </a:rPr>
                        <a:t>4,882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432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76672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Ilość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zmieszanych odpadów komunalnych, odpadów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zielonych odbieranych 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terenu gminy oraz powstających z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przetwarzania odpadów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komunalnych pozostałości z sortowania i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pozostałości z mechaniczno-biologicznego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przetwarzania odpadów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komunalnych przeznaczonych do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składowania.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669794"/>
              </p:ext>
            </p:extLst>
          </p:nvPr>
        </p:nvGraphicFramePr>
        <p:xfrm>
          <a:off x="1277888" y="2564904"/>
          <a:ext cx="6588223" cy="278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944"/>
                <a:gridCol w="2802226"/>
                <a:gridCol w="200405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Kod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Rodzaj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 komunalnych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Masa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odpadów</a:t>
                      </a:r>
                      <a:r>
                        <a:rPr lang="pl-PL" sz="14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400" dirty="0" smtClean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komunalnych </a:t>
                      </a:r>
                      <a:r>
                        <a:rPr lang="pl-PL" sz="1400" dirty="0">
                          <a:solidFill>
                            <a:sysClr val="windowText" lastClr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[Mg]</a:t>
                      </a:r>
                      <a:endParaRPr lang="pl-PL" sz="14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757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20 03 01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Niesegregowane (zmieszane) odpady komunalne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313,1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5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20 02 01</a:t>
                      </a:r>
                      <a:endParaRPr lang="pl-PL" sz="1400" b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Odpady ulegające biodegradacji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rgbClr val="000000"/>
                          </a:solidFill>
                          <a:effectLst>
                            <a:outerShdw blurRad="60007" dist="200025" dir="15000000" sy="30000" kx="-1800000" algn="bl">
                              <a:srgbClr val="000000">
                                <a:alpha val="32000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41,5</a:t>
                      </a:r>
                      <a:endParaRPr lang="pl-PL" sz="1400" b="1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87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19 12 12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Inne odpady (w tym zmieszane substancje i przedmioty) </a:t>
                      </a:r>
                      <a:b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</a:b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 mechanicznej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obróbki</a:t>
                      </a:r>
                      <a:r>
                        <a:rPr lang="pl-PL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odpadów inne niż wymienione w 19 12 11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350,8</a:t>
                      </a:r>
                      <a:endParaRPr lang="pl-PL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0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96752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8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Cel i podstawa prawna sporządzenia analizy</a:t>
            </a:r>
            <a:r>
              <a:rPr lang="pl-PL" sz="28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</a:p>
          <a:p>
            <a:endParaRPr lang="pl-PL" sz="2000" b="1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342900" indent="-342900">
              <a:buAutoNum type="arabicPeriod"/>
            </a:pPr>
            <a:endParaRPr lang="pl-PL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Analiza została przygotowana w celu weryfikacji możliwości technicznych i organizacyjnych gminy Bestwina w zakresie gospodarowania odpadami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komunalnymi.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Obowiązek przeprowadzenia analizy nakłada art. art. 3 ust. 2 pkt 10 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ustawy z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dnia 13 września 1996r. o utrzymaniu czystości</a:t>
            </a:r>
            <a:b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 porządku w gminach (t. j. Dz. U. z 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2016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r. poz</a:t>
            </a:r>
            <a:r>
              <a:rPr lang="pl-PL" sz="20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 250) </a:t>
            </a:r>
            <a:r>
              <a:rPr lang="pl-PL" sz="20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5908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5624" y="116632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2. Analiza możliwości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przetwarzania zmieszanych 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odpadów komunalnych, odpadów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zielonych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</a:t>
            </a:r>
            <a:r>
              <a:rPr lang="pl-PL" sz="2000" b="1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oraz </a:t>
            </a:r>
            <a:r>
              <a:rPr lang="pl-PL" sz="2000" b="1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pozostałości z sortowania odpadów komunalnych przeznaczonych do składowania.</a:t>
            </a:r>
            <a:endParaRPr lang="pl-PL" sz="2000" dirty="0"/>
          </a:p>
        </p:txBody>
      </p:sp>
      <p:sp>
        <p:nvSpPr>
          <p:cNvPr id="3" name="Prostokąt 2"/>
          <p:cNvSpPr/>
          <p:nvPr/>
        </p:nvSpPr>
        <p:spPr>
          <a:xfrm>
            <a:off x="467544" y="1132295"/>
            <a:ext cx="842493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Zgodnie z art. 9e ust. 2 ustawy o utrzymaniu czystości i porządku w gminach podmiot odbierający odpady komunalne od właścicieli nieruchomości jest obowiązany do przekazywania zmieszanych odpadów komunalnych, odpadów zielonych oraz pozostałości z sortowania odpadów komunalnych przeznaczonych do składowania do regionalnej instalacji do przetwarzania odpadów komunalnych</a:t>
            </a:r>
            <a:r>
              <a:rPr lang="pl-PL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pl-PL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14 października 2014r. Zostało podpisane Porozumienie międzygminne</a:t>
            </a:r>
          </a:p>
          <a:p>
            <a:pPr algn="just"/>
            <a:r>
              <a:rPr lang="pl-PL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pomiędzy Gminą Bielsko-Biała a Gminą Bestwina</a:t>
            </a:r>
            <a:endParaRPr lang="pl-PL" dirty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algn="just"/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 sprawie wspólnego uregulowania gospodarki odpadami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komunalnymi na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terenie swoich gmin w zakresie wypełnienia obowiązku zapewnienia budowy, utrzymania i eksploatacji regionalnej instalacji do przetwarzania odpadów komunalnych, której realizacja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jest współfinansowana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ze środków unijnych w ramach przedsięwzięcia pn. „Budowa kompleksowego systemu gospodarki odpadami dla miasta Bielska-Białej i gmin powiatu bielskiego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”</a:t>
            </a:r>
          </a:p>
          <a:p>
            <a:pPr algn="just"/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W związku z podpisaniem porozumieniem od 1 stycznia 2015r. cały strumień odpadów komunalnych odebranych od właścicieli nieruchomości oraz dostarczony do PSZOK </a:t>
            </a:r>
            <a:b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i punktów selektywnej zbiórki trafia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do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Zakładu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Gospodarki Odpadami Bielsko-Biała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,</a:t>
            </a:r>
            <a:b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</a:b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ul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. Krakowska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315d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 posiadającej status regionalnej instalacji przetwarzania odpadów komunalnych. </a:t>
            </a:r>
            <a:endParaRPr lang="pl-PL" sz="1600" dirty="0" smtClean="0"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</a:endParaRPr>
          </a:p>
          <a:p>
            <a:pPr algn="just"/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Na terenie gminy zgodnie ustawą z dnia 14 grudnia 2012 r. o odpadach (t. j. Dz. U. z 2013r poz. 21 ze zm.) część odpadów ulegających biodegradacji zostaje poddana procesowi </a:t>
            </a:r>
            <a:r>
              <a:rPr lang="pl-PL" sz="1600" dirty="0" smtClean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kompostowania </a:t>
            </a:r>
            <a:r>
              <a:rPr lang="pl-PL" sz="1600" dirty="0"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</a:rPr>
              <a:t>na własne potrzeby.</a:t>
            </a:r>
          </a:p>
        </p:txBody>
      </p:sp>
    </p:spTree>
    <p:extLst>
      <p:ext uri="{BB962C8B-B14F-4D97-AF65-F5344CB8AC3E}">
        <p14:creationId xmlns:p14="http://schemas.microsoft.com/office/powerpoint/2010/main" val="159343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70586" y="54868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Potrzeby inwestycyjne</a:t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związane z gospodarowaniem odpadami komunalnymi.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912710" y="1653994"/>
            <a:ext cx="6858676" cy="16435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dirty="0" smtClean="0"/>
              <a:t>W związku </a:t>
            </a:r>
            <a:r>
              <a:rPr lang="pl-PL" dirty="0"/>
              <a:t>z </a:t>
            </a:r>
            <a:r>
              <a:rPr lang="pl-PL" dirty="0" smtClean="0"/>
              <a:t>istniejącym Punktem Selektywnej Zbiórki Odpadów Komunalnych zlokalizowanym w Kaniowie przy ul. Młyńskiej 20a, którego Gmina Bestwina jest właścicielem istnieje potrzeba budowy wiaty- zadaszenia nad częścią kontenerów.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83568" y="364502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Koszty poniesione w związku z odbieraniem, odzyskiem, recyklingiem i unieszkodliwianiem odpadów komunalnych.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36304" y="4725144"/>
            <a:ext cx="46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2015r. wyniosły:  929 496,30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04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81800" cy="1600200"/>
          </a:xfrm>
        </p:spPr>
        <p:txBody>
          <a:bodyPr>
            <a:normAutofit/>
          </a:bodyPr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Liczba mieszkańców.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683568" y="1412776"/>
            <a:ext cx="3657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/>
              <a:t>25 września 2014 r. Rady Gminy Bestwina podjęła uchwałę w sprawie postanowienia </a:t>
            </a:r>
            <a:r>
              <a:rPr lang="pl-PL" sz="1600" dirty="0" smtClean="0"/>
              <a:t>o </a:t>
            </a:r>
            <a:r>
              <a:rPr lang="pl-PL" sz="1600" dirty="0"/>
              <a:t>odbieraniu odpadów od właścicieli nieruchomości, na których nie zamieszkują mieszkańcy, a powstają odpady komunalne. Uchwała obowiązuje od 1 stycznia 2015r.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1600" dirty="0"/>
              <a:t>Ilość nieruchomości niezamieszkałych wyniosła 151 (wg stanu na dzień 31.12.2015r.),  natomiast średnia miesięczna ilość nieruchomości zamieszkałych to 3073.</a:t>
            </a:r>
          </a:p>
          <a:p>
            <a:pPr marL="0" indent="0">
              <a:buNone/>
            </a:pPr>
            <a:r>
              <a:rPr lang="pl-PL" sz="1600" dirty="0"/>
              <a:t>Ilość nieruchomości podobnie jak ilość mieszkańców jest zmienna i wynika ze złożonych deklaracji oraz wydanych decyzji o wysokości opłaty za gospodarowanie odpadami komunalnymi. </a:t>
            </a:r>
          </a:p>
          <a:p>
            <a:endParaRPr lang="pl-PL" sz="1600" dirty="0"/>
          </a:p>
        </p:txBody>
      </p:sp>
      <p:graphicFrame>
        <p:nvGraphicFramePr>
          <p:cNvPr id="2" name="Symbol zastępczy zawartości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0269386"/>
              </p:ext>
            </p:extLst>
          </p:nvPr>
        </p:nvGraphicFramePr>
        <p:xfrm>
          <a:off x="4427984" y="1087189"/>
          <a:ext cx="4608512" cy="4884384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1512168"/>
                <a:gridCol w="720080"/>
                <a:gridCol w="1008112"/>
                <a:gridCol w="1008112"/>
              </a:tblGrid>
              <a:tr h="53168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pl-PL" sz="11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liczba mieszkańców</a:t>
                      </a:r>
                      <a:endParaRPr lang="pl-PL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deklarujących selektywną zbiórkę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deklarujących nieselektywną zbiórkę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00"/>
                    </a:solid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stycznia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10 602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10 253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349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lutego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10 604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10 257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347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marca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10 624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10 276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348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kwietnia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10 624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10 274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350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maja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10 614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10 261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353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czerwca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10 629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10 267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362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lipca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10 653</a:t>
                      </a:r>
                      <a:endParaRPr lang="pl-PL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10 287</a:t>
                      </a:r>
                      <a:endParaRPr lang="pl-PL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366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sierpnia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10 661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10 288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373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września 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10 637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10 261</a:t>
                      </a:r>
                      <a:endParaRPr lang="pl-PL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376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października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10 626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10 257</a:t>
                      </a:r>
                      <a:endParaRPr lang="pl-PL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369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30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listopada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10 634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10259</a:t>
                      </a:r>
                      <a:endParaRPr lang="pl-PL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375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544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31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grudnia 2015r.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10 625</a:t>
                      </a:r>
                      <a:endParaRPr lang="pl-PL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10 250</a:t>
                      </a:r>
                      <a:endParaRPr lang="pl-PL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375</a:t>
                      </a:r>
                      <a:endParaRPr lang="pl-PL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863" marR="40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4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292005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67544" y="476671"/>
            <a:ext cx="8280920" cy="141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Liczbę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właścicieli nieruchomości, którzy nie zawarli umowy,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której mowa w art. 6 ust. 1, w imieniu których gmina powinna podjąć działania, o których mowa w art. 6 ust. 6-12. </a:t>
            </a:r>
          </a:p>
          <a:p>
            <a:pPr algn="just"/>
            <a:endParaRPr lang="pl-PL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dirty="0" smtClean="0"/>
              <a:t>Nie stwierdzono  </a:t>
            </a:r>
            <a:r>
              <a:rPr lang="pl-PL" dirty="0"/>
              <a:t>w/w </a:t>
            </a:r>
            <a:r>
              <a:rPr lang="pl-PL" dirty="0" smtClean="0"/>
              <a:t>właścicieli nieruchomości</a:t>
            </a:r>
            <a:r>
              <a:rPr lang="pl-PL" dirty="0"/>
              <a:t>.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75556" y="1988840"/>
            <a:ext cx="8136904" cy="403187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Ilość odpadów komunalnych wytwarzanych na terenie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gminy w 2015r.: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        Przedstawione ilości wytworzonych odpadów komunalnych wynikają: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•    ze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sprawozdań półrocznych podmiotów odbierających odpady komunalne </a:t>
            </a:r>
          </a:p>
          <a:p>
            <a:pPr lvl="0" algn="just"/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od właścicieli nieruchomości (zamieszkałych i niezamieszkałych), </a:t>
            </a:r>
          </a:p>
          <a:p>
            <a:pPr marL="342900" lvl="0" indent="-342900" algn="just">
              <a:buFont typeface="Symbol"/>
              <a:buChar char=""/>
            </a:pPr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ze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sprawozdania rocznego podmiotu prowadzącego punkt selektywnego zbierania odpadów komunalnych (PSZOK) oraz wykazu aptek, w których ustawiono konfiskator,</a:t>
            </a:r>
          </a:p>
          <a:p>
            <a:pPr lvl="0" algn="just"/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wykazu odpadów zebranych przez placówki 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oświatowe,</a:t>
            </a:r>
          </a:p>
          <a:p>
            <a:pPr marL="342900" lvl="0" indent="-342900" algn="just">
              <a:buFont typeface="Symbol"/>
              <a:buChar char=""/>
            </a:pPr>
            <a:endParaRPr lang="pl-PL" sz="9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buFont typeface="Symbol"/>
              <a:buChar char=""/>
            </a:pP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z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informacji przekazanych po przeprowadzonych akcjach edukacyjnych</a:t>
            </a:r>
            <a:r>
              <a:rPr lang="pl-PL" dirty="0" smtClean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,</a:t>
            </a:r>
          </a:p>
          <a:p>
            <a:pPr marL="342900" lvl="0" indent="-342900" algn="just">
              <a:buFont typeface="Symbol"/>
              <a:buChar char=""/>
            </a:pPr>
            <a:endParaRPr lang="pl-PL" sz="1000" dirty="0">
              <a:solidFill>
                <a:srgbClr val="000000"/>
              </a:solidFill>
              <a:effectLst>
                <a:outerShdw blurRad="60007" dist="200025" dir="15000000" sy="30000" kx="-1800000" algn="bl">
                  <a:srgbClr val="000000">
                    <a:alpha val="32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lvl="0" algn="just"/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Ponadto na terenie gminy </a:t>
            </a:r>
            <a:r>
              <a:rPr lang="pl-PL" b="1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1481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nieruchomości wyposażonych jest w kompostowniki, </a:t>
            </a:r>
          </a:p>
          <a:p>
            <a:pPr lvl="0" algn="just"/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o łącznej deklarowanej objętości </a:t>
            </a:r>
            <a:r>
              <a:rPr lang="pl-PL" b="1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5016 </a:t>
            </a:r>
            <a:r>
              <a:rPr lang="pl-PL" dirty="0">
                <a:solidFill>
                  <a:srgbClr val="000000"/>
                </a:solidFill>
                <a:effectLst>
                  <a:outerShdw blurRad="60007" dist="200025" dir="15000000" sy="30000" kx="-1800000" algn="bl">
                    <a:srgbClr val="000000">
                      <a:alpha val="32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m3.</a:t>
            </a:r>
          </a:p>
        </p:txBody>
      </p:sp>
    </p:spTree>
    <p:extLst>
      <p:ext uri="{BB962C8B-B14F-4D97-AF65-F5344CB8AC3E}">
        <p14:creationId xmlns:p14="http://schemas.microsoft.com/office/powerpoint/2010/main" val="101505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05580"/>
              </p:ext>
            </p:extLst>
          </p:nvPr>
        </p:nvGraphicFramePr>
        <p:xfrm>
          <a:off x="683568" y="692696"/>
          <a:ext cx="7560840" cy="5327178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68506"/>
                <a:gridCol w="1443862"/>
                <a:gridCol w="2448272"/>
                <a:gridCol w="1800200"/>
              </a:tblGrid>
              <a:tr h="821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Nazwa i adres instalacji, </a:t>
                      </a:r>
                      <a:br>
                        <a:rPr lang="pl-PL" sz="1400" b="0" dirty="0">
                          <a:effectLst/>
                        </a:rPr>
                      </a:br>
                      <a:r>
                        <a:rPr lang="pl-PL" sz="1400" b="0" dirty="0">
                          <a:effectLst/>
                        </a:rPr>
                        <a:t>do której zostały przekazane odpady komunalne 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Kod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Rodzaj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Masa odebranych odpadów </a:t>
                      </a:r>
                      <a:r>
                        <a:rPr lang="pl-PL" sz="1400" b="0" dirty="0" smtClean="0">
                          <a:effectLst/>
                        </a:rPr>
                        <a:t>komunalnych</a:t>
                      </a:r>
                      <a:endParaRPr lang="pl-PL" sz="1600" b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effectLst/>
                        </a:rPr>
                        <a:t> [Mg]</a:t>
                      </a:r>
                      <a:endParaRPr lang="pl-PL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3480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Zakład Gospodarki Odpadami </a:t>
                      </a:r>
                      <a:r>
                        <a:rPr lang="pl-PL" sz="1800" dirty="0" smtClean="0">
                          <a:effectLst/>
                        </a:rPr>
                        <a:t/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Bielsko-Biała</a:t>
                      </a:r>
                      <a:r>
                        <a:rPr lang="pl-PL" sz="18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ul. Krakowska 315d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Żużle, popioły paleniskowe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pyły </a:t>
                      </a: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</a:t>
                      </a:r>
                      <a:r>
                        <a:rPr lang="pl-PL" sz="1200" dirty="0" smtClean="0">
                          <a:effectLst/>
                        </a:rPr>
                        <a:t>(</a:t>
                      </a:r>
                      <a:r>
                        <a:rPr lang="pl-PL" sz="1200" dirty="0">
                          <a:effectLst/>
                        </a:rPr>
                        <a:t>z wyłączeniem pyłów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z </a:t>
                      </a:r>
                      <a:r>
                        <a:rPr lang="pl-PL" sz="1200" dirty="0">
                          <a:effectLst/>
                        </a:rPr>
                        <a:t>kotłów wymienionych </a:t>
                      </a: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10 01 04)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1039,6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15 01 02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z tworzyw sztucznych 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0,1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28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15 01 06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Zmieszane odpady opakowaniowe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313,2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30711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15 01 07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</a:t>
                      </a:r>
                      <a:r>
                        <a:rPr lang="pl-PL" sz="1200" dirty="0" smtClean="0">
                          <a:effectLst/>
                        </a:rPr>
                        <a:t>ze </a:t>
                      </a:r>
                      <a:r>
                        <a:rPr lang="pl-PL" sz="1200" dirty="0">
                          <a:effectLst/>
                        </a:rPr>
                        <a:t>szkła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220,3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11984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10*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zawierające pozostałości substancji niebezpiecznych lub nimi zanieczyszczone (np. środkami ochrony roślin I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i II klasy toksyczności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5,8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13605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 01 11*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Opakowania z metali zawierające niebezpieczne porowate elementy wzmocnienia konstrukcyjnego ( np. azbest), włącznie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 pustymi pojemnikami ciśnieniowymi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0,4</a:t>
                      </a:r>
                      <a:endParaRPr lang="pl-PL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20" marR="443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96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89235"/>
              </p:ext>
            </p:extLst>
          </p:nvPr>
        </p:nvGraphicFramePr>
        <p:xfrm>
          <a:off x="1043608" y="620688"/>
          <a:ext cx="7128794" cy="5472608"/>
        </p:xfrm>
        <a:graphic>
          <a:graphicData uri="http://schemas.openxmlformats.org/drawingml/2006/table">
            <a:tbl>
              <a:tblPr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761735"/>
                <a:gridCol w="1611783"/>
                <a:gridCol w="1877638"/>
                <a:gridCol w="1877638"/>
              </a:tblGrid>
              <a:tr h="12241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instalacji,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do której zostały przekazane odpady komunalne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[Mg]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5573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Zakład Gospodarki Odpadami </a:t>
                      </a:r>
                      <a:r>
                        <a:rPr lang="pl-PL" sz="1600" dirty="0" smtClean="0">
                          <a:effectLst/>
                        </a:rPr>
                        <a:t/>
                      </a:r>
                      <a:br>
                        <a:rPr lang="pl-PL" sz="1600" dirty="0" smtClean="0">
                          <a:effectLst/>
                        </a:rPr>
                      </a:br>
                      <a:r>
                        <a:rPr lang="pl-PL" sz="1600" dirty="0" smtClean="0">
                          <a:effectLst/>
                        </a:rPr>
                        <a:t>Bielsko-Biała</a:t>
                      </a:r>
                      <a:r>
                        <a:rPr lang="pl-PL" sz="16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 ul. Krakowska 315d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17 01 01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Odpady betonu oraz gruz betonowy z rozbiórek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remontów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5,7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5222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17 01 82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Inne nie wymienione odpady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6,5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263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17 02 02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Szkło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5,8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46430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17 02 03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Tworzywa sztuczne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0,6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1495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17 06 04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Materiały izolacyjne inne niż wymienione </a:t>
                      </a:r>
                      <a:r>
                        <a:rPr lang="pl-PL" sz="1200" dirty="0" smtClean="0">
                          <a:effectLst/>
                        </a:rPr>
                        <a:t/>
                      </a:r>
                      <a:br>
                        <a:rPr lang="pl-PL" sz="1200" dirty="0" smtClean="0">
                          <a:effectLst/>
                        </a:rPr>
                      </a:br>
                      <a:r>
                        <a:rPr lang="pl-PL" sz="1200" dirty="0" smtClean="0">
                          <a:effectLst/>
                        </a:rPr>
                        <a:t>w </a:t>
                      </a:r>
                      <a:r>
                        <a:rPr lang="pl-PL" sz="1200" dirty="0">
                          <a:effectLst/>
                        </a:rPr>
                        <a:t>170601,170603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0,2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148502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17 09 04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Zmieszane odpady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z budowy, remontów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i demontażu inne 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niż wymienione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w 17 09 01, 17 09 02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i 17 09 03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78,8</a:t>
                      </a:r>
                      <a:endParaRPr lang="pl-PL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3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77378"/>
              </p:ext>
            </p:extLst>
          </p:nvPr>
        </p:nvGraphicFramePr>
        <p:xfrm>
          <a:off x="827584" y="1052736"/>
          <a:ext cx="7632849" cy="4828695"/>
        </p:xfrm>
        <a:graphic>
          <a:graphicData uri="http://schemas.openxmlformats.org/drawingml/2006/table">
            <a:tbl>
              <a:tblPr>
                <a:effectLst>
                  <a:outerShdw blurRad="76200" dist="12700" dir="8100000" sy="-23000" kx="8004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886302"/>
                <a:gridCol w="1725747"/>
                <a:gridCol w="2010400"/>
                <a:gridCol w="2010400"/>
              </a:tblGrid>
              <a:tr h="13681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Nazwa i adres instalacji, </a:t>
                      </a:r>
                      <a:br>
                        <a:rPr lang="pl-PL" sz="1400" dirty="0">
                          <a:effectLst/>
                        </a:rPr>
                      </a:br>
                      <a:r>
                        <a:rPr lang="pl-PL" sz="1400" dirty="0">
                          <a:effectLst/>
                        </a:rPr>
                        <a:t>do której zostały przekazane odpady komunalne 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Kod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Rodzaj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Masa odebranych odpadów </a:t>
                      </a:r>
                      <a:r>
                        <a:rPr lang="pl-PL" sz="1400" dirty="0" smtClean="0">
                          <a:effectLst/>
                        </a:rPr>
                        <a:t>komunalnych</a:t>
                      </a:r>
                      <a:endParaRPr lang="pl-PL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[Mg]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Zakład Gospodarki </a:t>
                      </a:r>
                      <a:r>
                        <a:rPr lang="pl-PL" sz="1800" dirty="0" smtClean="0">
                          <a:effectLst/>
                        </a:rPr>
                        <a:t>Odpadami</a:t>
                      </a:r>
                      <a:br>
                        <a:rPr lang="pl-PL" sz="1800" dirty="0" smtClean="0">
                          <a:effectLst/>
                        </a:rPr>
                      </a:br>
                      <a:r>
                        <a:rPr lang="pl-PL" sz="1800" dirty="0" smtClean="0">
                          <a:effectLst/>
                        </a:rPr>
                        <a:t> </a:t>
                      </a:r>
                      <a:r>
                        <a:rPr lang="pl-PL" sz="1800" dirty="0">
                          <a:effectLst/>
                        </a:rPr>
                        <a:t>Bielsko-Biała,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 ul. Krakowska 315d</a:t>
                      </a:r>
                      <a:endParaRPr lang="pl-PL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Papier i tektura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33,6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950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20 01 08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Odpady kuchenne ulegające biodegradacji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„MOKRE”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943,1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950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Ex 20 01 99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Inne niewymienione frakcje zbierane w sposób selektywny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65,9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950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20 03 99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Odpady kom. nie wymienione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 w innych podgrupach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0,8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  <a:tr h="7154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20 03 01</a:t>
                      </a:r>
                      <a:endParaRPr lang="pl-P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Niesegregowane (zmieszane) odpady komunalne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313,1</a:t>
                      </a:r>
                      <a:endParaRPr lang="pl-PL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81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1242</TotalTime>
  <Words>1172</Words>
  <Application>Microsoft Office PowerPoint</Application>
  <PresentationFormat>Pokaz na ekranie (4:3)</PresentationFormat>
  <Paragraphs>309</Paragraphs>
  <Slides>14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NewsPrint</vt:lpstr>
      <vt:lpstr>Prezentacja programu PowerPoint</vt:lpstr>
      <vt:lpstr>Prezentacja programu PowerPoint</vt:lpstr>
      <vt:lpstr>Prezentacja programu PowerPoint</vt:lpstr>
      <vt:lpstr>Prezentacja programu PowerPoint</vt:lpstr>
      <vt:lpstr>5. Liczba mieszkańców.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KatarzynaCh</dc:creator>
  <cp:lastModifiedBy>user</cp:lastModifiedBy>
  <cp:revision>68</cp:revision>
  <dcterms:created xsi:type="dcterms:W3CDTF">2016-04-18T07:21:40Z</dcterms:created>
  <dcterms:modified xsi:type="dcterms:W3CDTF">2016-04-29T10:25:36Z</dcterms:modified>
</cp:coreProperties>
</file>