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7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64" r:id="rId16"/>
  </p:sldIdLst>
  <p:sldSz cx="9144000" cy="6858000" type="screen4x3"/>
  <p:notesSz cx="6864350" cy="999648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821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262CF811-CA3D-4833-B50A-F6CE3774A277}" type="datetimeFigureOut">
              <a:rPr lang="pl-PL" smtClean="0"/>
              <a:t>2015-04-30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821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79DE0E94-13FC-410E-8F63-0B5552F132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0517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DE63C5E3-28B6-4150-B2DA-A8A8D12E9340}" type="datetimeFigureOut">
              <a:rPr lang="pl-PL" smtClean="0"/>
              <a:t>2015-04-30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6435" y="4748332"/>
            <a:ext cx="5491480" cy="4498420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821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51BF8A3B-AA85-4F61-9EC3-209614D838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2715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F8A3B-AA85-4F61-9EC3-209614D8383A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4034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F8A3B-AA85-4F61-9EC3-209614D8383A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1857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F8A3B-AA85-4F61-9EC3-209614D8383A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2610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D17FA3B-C404-4317-B0BC-953931111309}" type="datetimeFigureOut">
              <a:rPr lang="pl-PL" smtClean="0"/>
              <a:t>2015-04-30</a:t>
            </a:fld>
            <a:endParaRPr lang="pl-P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2015-04-30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2015-04-30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2015-04-30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2015-04-30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2015-04-30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2015-04-30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2015-04-30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2015-04-30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2015-04-30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2015-04-30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2015-04-30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25" y="1368425"/>
            <a:ext cx="7626350" cy="412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33372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6090"/>
              </p:ext>
            </p:extLst>
          </p:nvPr>
        </p:nvGraphicFramePr>
        <p:xfrm>
          <a:off x="899592" y="764704"/>
          <a:ext cx="7344816" cy="5108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204"/>
                <a:gridCol w="1836204"/>
                <a:gridCol w="1836204"/>
                <a:gridCol w="1836204"/>
              </a:tblGrid>
              <a:tr h="9833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Nazwa i adres instalacji, </a:t>
                      </a:r>
                      <a:b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do której zostały przekazane odpady komunalne 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Kod odebranych odpadów </a:t>
                      </a: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komunalnych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Rodzaj odebranych odpadów </a:t>
                      </a: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komunalnych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Masa odebranych odpadów </a:t>
                      </a: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komunalnych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[Mg]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858184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Przedsiębiorstwo Produkcyjno-Usługowo-Handlowe </a:t>
                      </a:r>
                      <a:r>
                        <a:rPr lang="pl-PL" sz="1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pl-PL" sz="1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pl-PL" sz="1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VIG </a:t>
                      </a: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Sp. z o.o. </a:t>
                      </a:r>
                      <a:r>
                        <a:rPr lang="pl-PL" sz="1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pl-PL" sz="1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pl-PL" sz="1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Zakład </a:t>
                      </a: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Przerobu Odpadów </a:t>
                      </a:r>
                      <a:r>
                        <a:rPr lang="pl-PL" sz="1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Przemysłowych</a:t>
                      </a:r>
                      <a:br>
                        <a:rPr lang="pl-PL" sz="1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pl-PL" sz="1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ul. Pułaskiego 68G </a:t>
                      </a:r>
                      <a:b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42-300 Myszków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 01 10*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Opakowania zawierające pozostałości substancji niebezpiecznych lub nimi zanieczyszczone (np. środkami ochrony roślin I </a:t>
                      </a:r>
                      <a:b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pl-PL" sz="1000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II klasy toksyczności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1,8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00121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 01 11*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Opakowania z metali zawierające niebezpieczne porowate elementy wzmocnienia konstrukcyjnego ( np. azbest), włącznie</a:t>
                      </a:r>
                      <a:b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 pustymi pojemnikami ciśnieniowymi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0,6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830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20 01 39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Tworzywa sztuczne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4,9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830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20 03 07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Odpady wielkogabarytowe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13,3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55699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Zakład Oczyszczania Miasta 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„TROS-EKO”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Przemysłowa 12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43-440 Goleszów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15 01 02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Opakowania</a:t>
                      </a: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pl-PL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z tworzyw sztucznych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25,1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5569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15 01 06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Zmieszane odpady opakowaniowe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53,2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830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20 03 07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Odpady wielkogabarytowe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13,3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656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510969"/>
              </p:ext>
            </p:extLst>
          </p:nvPr>
        </p:nvGraphicFramePr>
        <p:xfrm>
          <a:off x="683568" y="692696"/>
          <a:ext cx="7776864" cy="57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1440160"/>
                <a:gridCol w="2880320"/>
                <a:gridCol w="1368152"/>
              </a:tblGrid>
              <a:tr h="971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Nazwa i adres instalacji, </a:t>
                      </a:r>
                      <a:b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do której zostały przekazane odpady komunalne 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Kod odebranych odpadów </a:t>
                      </a: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komunalnych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Rodzaj odebranych odpadów </a:t>
                      </a: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komunalnych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Masa odebranych odpadów </a:t>
                      </a: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komunalnych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[Mg]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814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Firma Handlowo-Produkcyjna „PIOMAR” 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ul. Korczaka 34</a:t>
                      </a:r>
                      <a:b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43-300 Bielsko-Biała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15 01 02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Opakowania  </a:t>
                      </a:r>
                      <a:r>
                        <a:rPr lang="pl-PL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z tworzyw sztucznych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18,1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6624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Zakład Gospodarki Odpadami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Ul. Graniczna 48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32-620 Brzeszcze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20 03 07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Odpady wielkogabarytowe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2,5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Sky</a:t>
                      </a: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Recycling System Sp. z o.o.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ul. </a:t>
                      </a:r>
                      <a:r>
                        <a:rPr lang="pl-PL" sz="1000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Regera</a:t>
                      </a: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81</a:t>
                      </a:r>
                      <a:b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43-300 Bielsko-Biała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20 01 36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Zużyte urządzenia elektryczne </a:t>
                      </a:r>
                      <a:b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 elektroniczne inne  niż wymienione </a:t>
                      </a:r>
                      <a:endParaRPr lang="pl-PL" sz="11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 </a:t>
                      </a: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 01 21, 20 01 23 i 20 01 35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WIREX Sp</a:t>
                      </a:r>
                      <a:r>
                        <a:rPr lang="en-US" sz="1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pl-PL" sz="1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J</a:t>
                      </a:r>
                      <a:r>
                        <a:rPr lang="en-US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Jerzy, Jan </a:t>
                      </a:r>
                      <a:r>
                        <a:rPr lang="en-US" sz="1000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Wirek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ul. Sielecka 93b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42-500 Będzin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17 01 07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Zmieszane odpady z betonu, gruzu ceglanego, odpadowych materiałów ceramicznych i elementów wyposażenia inne niż </a:t>
                      </a: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wymienione </a:t>
                      </a: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 17 01 06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18,2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311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PPUH AKCES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UL. Zielona 11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43-502 Czechowice-Dz.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17 06 04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Materiały izolacyjne inne niż </a:t>
                      </a: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wymienione</a:t>
                      </a:r>
                      <a:b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 170601,170603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0,1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653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REMONDIS </a:t>
                      </a:r>
                      <a:r>
                        <a:rPr lang="pl-PL" sz="1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Sp</a:t>
                      </a: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. z o. o </a:t>
                      </a:r>
                      <a:b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43-200 Pszczyna,</a:t>
                      </a:r>
                      <a:b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ul. Cieszyńska 35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20 03 07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Odpady wielkogabarytowe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16,5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Przedsiębiorstwo Wielobranżowe BORMAL Sp. z o.o.</a:t>
                      </a:r>
                      <a:br>
                        <a:rPr lang="pl-PL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pl-PL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ul. E. Orzeszkowej 17</a:t>
                      </a:r>
                      <a:br>
                        <a:rPr lang="pl-PL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pl-PL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43-502 Czechowice-Dziedzice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15 01 02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Opakowania </a:t>
                      </a:r>
                      <a:b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 tworzyw sztucznych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120,5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31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328082"/>
              </p:ext>
            </p:extLst>
          </p:nvPr>
        </p:nvGraphicFramePr>
        <p:xfrm>
          <a:off x="1043608" y="1268760"/>
          <a:ext cx="7056784" cy="446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196"/>
                <a:gridCol w="1332148"/>
                <a:gridCol w="2448272"/>
                <a:gridCol w="1512168"/>
              </a:tblGrid>
              <a:tr h="988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Nazwa i adres instalacji, </a:t>
                      </a:r>
                      <a:b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do której zostały przekazane odpady komunalne 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Kod odebranych odpadów </a:t>
                      </a: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komunalnych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Rodzaj odebranych odpadów </a:t>
                      </a: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komunalnych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Masa odebranych odpadów </a:t>
                      </a: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komunalnych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[Mg]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9706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EKOPLAST-PRODUKT </a:t>
                      </a:r>
                      <a:r>
                        <a:rPr lang="pl-PL" sz="1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pl-PL" sz="1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pl-PL" sz="1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Sp. z </a:t>
                      </a: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o.o.</a:t>
                      </a:r>
                      <a:b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43-400 Cieszyn</a:t>
                      </a:r>
                      <a:b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Ul. Frysztacka 145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17 09 04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Zmieszane odpady z remontów </a:t>
                      </a:r>
                      <a:b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 demontażu inne niż wymienione </a:t>
                      </a:r>
                      <a:b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 170901,170902 </a:t>
                      </a: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170903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2,6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96708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EKOGLOBAL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Sp. z o.o.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Ul. Fabryczna 1</a:t>
                      </a:r>
                      <a:b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Rudniki 42-240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 01 35*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Zużyte urządzenia elektryczne </a:t>
                      </a: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elektroniczne inne niż </a:t>
                      </a: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wymienione</a:t>
                      </a:r>
                      <a:b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 20 01 21 i 20 01 23 zawierające niebezpieczne składniki (</a:t>
                      </a:r>
                      <a:r>
                        <a:rPr lang="pl-PL" sz="1100" baseline="30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7,3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64713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20 01 36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Zużyte urządzenia elektryczne </a:t>
                      </a: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elektroniczne inne niż </a:t>
                      </a: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wymienione</a:t>
                      </a:r>
                      <a:b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 20 01 21, 20 01 23 i 20 01 35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11,8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8909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Dil</a:t>
                      </a:r>
                      <a:r>
                        <a:rPr lang="pl-PL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Surowce Wtórne </a:t>
                      </a:r>
                      <a:br>
                        <a:rPr lang="pl-PL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pl-PL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Sp. z o. o Sp. k.</a:t>
                      </a:r>
                      <a:br>
                        <a:rPr lang="pl-PL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pl-PL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ul. Cegielniana 864 </a:t>
                      </a:r>
                      <a:br>
                        <a:rPr lang="pl-PL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pl-PL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43-378 Rybarzowice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15 01 01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Opakowania z papieru i tektury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87,1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2965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402972"/>
              </p:ext>
            </p:extLst>
          </p:nvPr>
        </p:nvGraphicFramePr>
        <p:xfrm>
          <a:off x="1475656" y="1124744"/>
          <a:ext cx="6096000" cy="4449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296144"/>
                <a:gridCol w="2016224"/>
                <a:gridCol w="1271464"/>
              </a:tblGrid>
              <a:tr h="370840">
                <a:tc rowSpan="8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5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PUNKT SELEKTYWNEJ ZBIÓRKI ODPADÓW KOMUNALNYCH </a:t>
                      </a:r>
                      <a:br>
                        <a:rPr lang="pl-PL" sz="15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pl-PL" sz="15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UL. MŁYŃSKA 20a</a:t>
                      </a:r>
                      <a:br>
                        <a:rPr lang="pl-PL" sz="15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pl-PL" sz="15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43-512 KANIÓW</a:t>
                      </a:r>
                      <a:endParaRPr lang="pl-PL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Kod </a:t>
                      </a: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zebranych </a:t>
                      </a: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odpadów </a:t>
                      </a: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komunalnych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Rodzaj </a:t>
                      </a: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zebranych </a:t>
                      </a: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odpadów </a:t>
                      </a: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komunalnych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Masa </a:t>
                      </a: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zebranych </a:t>
                      </a: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odpadów </a:t>
                      </a: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komunalnych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[Mg]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15 01 01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Opakowania z papieru i tektury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1,3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15 01 02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Opakowania z tworzyw sztucznych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4,1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15 01 07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Opakowania ze szkła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5,5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20 02 01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Odpady ulegające biodegradacji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17,6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16 01 03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Zużyte opony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5,4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10 01 01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Żużle, </a:t>
                      </a:r>
                      <a:r>
                        <a:rPr lang="pl-PL" sz="1200" dirty="0" smtClean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popioły paleniskowe </a:t>
                      </a:r>
                      <a:br>
                        <a:rPr lang="pl-PL" sz="1200" dirty="0" smtClean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pl-PL" sz="1200" dirty="0" smtClean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i pyły z </a:t>
                      </a:r>
                      <a:r>
                        <a:rPr lang="pl-PL" sz="12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kotłów (z wyłączeniem pyłów z </a:t>
                      </a:r>
                      <a:r>
                        <a:rPr lang="pl-PL" sz="1200" dirty="0" smtClean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kotłów wymienionych </a:t>
                      </a:r>
                      <a:r>
                        <a:rPr lang="pl-PL" sz="12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w 10 01 04)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6,3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15 01 04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Opakowania z metali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0,1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4953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13337"/>
              </p:ext>
            </p:extLst>
          </p:nvPr>
        </p:nvGraphicFramePr>
        <p:xfrm>
          <a:off x="971600" y="692696"/>
          <a:ext cx="7056784" cy="5426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1296144"/>
                <a:gridCol w="2088232"/>
                <a:gridCol w="1224136"/>
              </a:tblGrid>
              <a:tr h="7904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Nazwa</a:t>
                      </a:r>
                      <a:r>
                        <a:rPr lang="pl-PL" sz="1200" b="1" kern="1200" dirty="0" smtClean="0">
                          <a:solidFill>
                            <a:schemeClr val="lt1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2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placówki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Kod </a:t>
                      </a: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zebranych </a:t>
                      </a: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odpadów </a:t>
                      </a: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komunalnych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Rodzaj </a:t>
                      </a: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zebranych </a:t>
                      </a: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odpadów </a:t>
                      </a: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komunalnych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Masa </a:t>
                      </a: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zebranych odpadów komunalnych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[Mg]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39346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3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ZESPÓŁ SZKOLNO-PRZEDSZKOLNY W KANIOWIE 43-512 KANIÓW </a:t>
                      </a:r>
                      <a:br>
                        <a:rPr lang="pl-PL" sz="13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pl-PL" sz="13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UL. BATALIONÓW CHŁOPSKICH 15.</a:t>
                      </a:r>
                      <a:endParaRPr lang="pl-PL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15 01 02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3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Opakowania z tworzyw</a:t>
                      </a:r>
                      <a:endParaRPr lang="pl-PL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1,5</a:t>
                      </a:r>
                      <a:endParaRPr lang="pl-PL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423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15 01 01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3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Opakowania z papieru </a:t>
                      </a:r>
                      <a:r>
                        <a:rPr lang="pl-PL" sz="1300" dirty="0" smtClean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pl-PL" sz="1300" dirty="0" smtClean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pl-PL" sz="1300" dirty="0" smtClean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i </a:t>
                      </a:r>
                      <a:r>
                        <a:rPr lang="pl-PL" sz="13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tektury</a:t>
                      </a:r>
                      <a:endParaRPr lang="pl-PL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4,1</a:t>
                      </a:r>
                      <a:endParaRPr lang="pl-PL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3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ZESPÓŁ SZKOLNO-PRZEDSZKOLNY </a:t>
                      </a:r>
                      <a:br>
                        <a:rPr lang="pl-PL" sz="13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pl-PL" sz="13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43-512 JANOWICE, </a:t>
                      </a:r>
                      <a:br>
                        <a:rPr lang="pl-PL" sz="13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pl-PL" sz="13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UL. KORCZAKA 2</a:t>
                      </a:r>
                      <a:endParaRPr lang="pl-PL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15 01 01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3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Opakowania z papieru </a:t>
                      </a:r>
                      <a:r>
                        <a:rPr lang="pl-PL" sz="1300" dirty="0" smtClean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pl-PL" sz="1300" dirty="0" smtClean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pl-PL" sz="1300" dirty="0" smtClean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i </a:t>
                      </a:r>
                      <a:r>
                        <a:rPr lang="pl-PL" sz="13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tektury</a:t>
                      </a:r>
                      <a:endParaRPr lang="pl-PL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5,9</a:t>
                      </a:r>
                      <a:endParaRPr lang="pl-PL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4927">
                <a:tc row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3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ZESPÓŁ SZKOLNO-PRZEDSZKOLNY</a:t>
                      </a:r>
                      <a:br>
                        <a:rPr lang="pl-PL" sz="13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pl-PL" sz="13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43-512 BESTWINA</a:t>
                      </a:r>
                      <a:br>
                        <a:rPr lang="pl-PL" sz="13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pl-PL" sz="13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UL. SZKOLNA 11</a:t>
                      </a:r>
                      <a:endParaRPr lang="pl-PL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15 01 02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3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Opakowania z tworzyw</a:t>
                      </a:r>
                      <a:endParaRPr lang="pl-PL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0,5</a:t>
                      </a:r>
                      <a:endParaRPr lang="pl-PL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492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15 01 01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3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Opakowania z </a:t>
                      </a:r>
                      <a:r>
                        <a:rPr lang="pl-PL" sz="1300" dirty="0" smtClean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papieru</a:t>
                      </a:r>
                      <a:br>
                        <a:rPr lang="pl-PL" sz="1300" dirty="0" smtClean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pl-PL" sz="1300" dirty="0" smtClean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3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i tektury</a:t>
                      </a:r>
                      <a:endParaRPr lang="pl-PL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4,7</a:t>
                      </a:r>
                      <a:endParaRPr lang="pl-PL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492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15 01 07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3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Opakowania ze szkła</a:t>
                      </a:r>
                      <a:endParaRPr lang="pl-PL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492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15 01 04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3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Opakowania z metali</a:t>
                      </a:r>
                      <a:endParaRPr lang="pl-PL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1,5</a:t>
                      </a:r>
                      <a:endParaRPr lang="pl-PL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49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3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ZESPÓŁ SZKOLNO-PRZEDSZKOLNY </a:t>
                      </a:r>
                      <a:br>
                        <a:rPr lang="pl-PL" sz="13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pl-PL" sz="13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W BESTWINCE,</a:t>
                      </a:r>
                      <a:br>
                        <a:rPr lang="pl-PL" sz="13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pl-PL" sz="13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UL. DWORKOWA 3</a:t>
                      </a:r>
                      <a:endParaRPr lang="pl-PL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15 01 01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3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Opakowania z </a:t>
                      </a:r>
                      <a:r>
                        <a:rPr lang="pl-PL" sz="1300" dirty="0" smtClean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papieru</a:t>
                      </a:r>
                      <a:br>
                        <a:rPr lang="pl-PL" sz="1300" dirty="0" smtClean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pl-PL" sz="1300" dirty="0" smtClean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3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i tektury</a:t>
                      </a:r>
                      <a:endParaRPr lang="pl-PL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6,3</a:t>
                      </a:r>
                      <a:endParaRPr lang="pl-PL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202985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67544" y="764704"/>
            <a:ext cx="7992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Ilość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zmieszanych odpadów komunalnych, odpadów zielonych odbieranych z terenu gminy oraz powstających z przetwarzania odpadów komunalnych pozostałości z sortowania i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pozostałości</a:t>
            </a:r>
            <a:b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mechaniczno-biologicznego przetwarzania odpadów komunalnych przeznaczonych do składowania.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175399"/>
              </p:ext>
            </p:extLst>
          </p:nvPr>
        </p:nvGraphicFramePr>
        <p:xfrm>
          <a:off x="2411760" y="2420888"/>
          <a:ext cx="4572000" cy="1659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Kod </a:t>
                      </a: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odpadów komunalnych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Rodzaj </a:t>
                      </a: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odpadów komunalnych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Masa </a:t>
                      </a: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odpadów komunalnych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[Mg]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20 03 01</a:t>
                      </a:r>
                      <a:endParaRPr lang="pl-PL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Niesegregowane (zmieszane) odpady komunalne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140,7</a:t>
                      </a:r>
                      <a:endParaRPr lang="pl-PL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20 02 01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Odpady ulegające biodegradacji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17,6</a:t>
                      </a:r>
                      <a:endParaRPr lang="pl-PL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1301485" y="4581128"/>
            <a:ext cx="55027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/>
              <a:t>Brak jest  informacji o ilości pozostałości </a:t>
            </a:r>
            <a:br>
              <a:rPr lang="pl-PL" dirty="0" smtClean="0"/>
            </a:br>
            <a:r>
              <a:rPr lang="pl-PL" dirty="0" smtClean="0"/>
              <a:t>z mechaniczno- biologicznego przetwarzania odpadów komunalnych przeznaczonych </a:t>
            </a:r>
            <a:br>
              <a:rPr lang="pl-PL" dirty="0" smtClean="0"/>
            </a:br>
            <a:r>
              <a:rPr lang="pl-PL" dirty="0" smtClean="0"/>
              <a:t>do składowania.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585165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55576" y="1556792"/>
            <a:ext cx="76328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l-PL" b="1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Cel </a:t>
            </a:r>
            <a:r>
              <a:rPr lang="pl-PL" b="1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i </a:t>
            </a:r>
            <a:r>
              <a:rPr lang="pl-PL" b="1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podstawa </a:t>
            </a:r>
            <a:r>
              <a:rPr lang="pl-PL" b="1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prawna </a:t>
            </a:r>
            <a:r>
              <a:rPr lang="pl-PL" b="1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sporządzenia analizy.</a:t>
            </a:r>
          </a:p>
          <a:p>
            <a:pPr marL="342900" indent="-342900">
              <a:buAutoNum type="arabicPeriod"/>
            </a:pP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Analiza została przygotowana w celu weryfikacji możliwości technicznych i organizacyjnych gminy Bestwina w zakresie gospodarowania odpadami komunalnymi.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>
              <a:effectLst>
                <a:outerShdw blurRad="60007" dist="200025" dir="15000000" sy="30000" kx="-1800000" algn="bl">
                  <a:srgbClr val="000000">
                    <a:alpha val="32000"/>
                  </a:srgbClr>
                </a:outerShdw>
              </a:effectLst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Obowiązek przeprowadzenia analizy nakłada art. 3 ust. 2 pkt 10 ustawy z dnia 13 września 1996r. o utrzymaniu czystości</a:t>
            </a:r>
            <a:br>
              <a:rPr lang="pl-PL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</a:br>
            <a:r>
              <a:rPr lang="pl-PL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i porządku w gminach (t. j. Dz. U. z 2013 r. poz. 1399 ze zm.) .</a:t>
            </a: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>
              <a:effectLst>
                <a:outerShdw blurRad="60007" dist="200025" dir="15000000" sy="30000" kx="-1800000" algn="bl">
                  <a:srgbClr val="000000">
                    <a:alpha val="32000"/>
                  </a:srgbClr>
                </a:outerShdw>
              </a:effectLst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062884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86881" y="332655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2. Analiza możliwości przetwarzania</a:t>
            </a:r>
          </a:p>
          <a:p>
            <a:pPr algn="just"/>
            <a:r>
              <a:rPr lang="pl-PL" b="1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zmieszanych </a:t>
            </a:r>
            <a:r>
              <a:rPr lang="pl-PL" b="1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odpadów komunalnych, odpadów zielonych oraz pozostałości z sortowania odpadów komunalnych przeznaczonych do składowania.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683568" y="1550486"/>
            <a:ext cx="777686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Zgodnie </a:t>
            </a:r>
            <a:r>
              <a:rPr lang="pl-PL" sz="16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z art. 9e ust. 2 </a:t>
            </a:r>
            <a:r>
              <a:rPr lang="pl-PL" sz="1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ustawy o </a:t>
            </a:r>
            <a:r>
              <a:rPr lang="pl-PL" sz="16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utrzymaniu </a:t>
            </a:r>
            <a:r>
              <a:rPr lang="pl-PL" sz="1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czystości i </a:t>
            </a:r>
            <a:r>
              <a:rPr lang="pl-PL" sz="16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porządku w gminach podmiot odbierający odpady komunalne od właścicieli nieruchomości jest </a:t>
            </a:r>
            <a:r>
              <a:rPr lang="pl-PL" sz="1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obowiązany do </a:t>
            </a:r>
            <a:r>
              <a:rPr lang="pl-PL" sz="16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przekazywania zmieszanych odpadów komunalnych, odpadów zielonych oraz pozostałości z sortowania odpadów komunalnych przeznaczonych do składowania do regionalnej instalacji </a:t>
            </a:r>
            <a:r>
              <a:rPr lang="pl-PL" sz="1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do </a:t>
            </a:r>
            <a:r>
              <a:rPr lang="pl-PL" sz="16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przetwarzania odpadów komunalnych</a:t>
            </a:r>
            <a:r>
              <a:rPr lang="pl-PL" sz="1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.</a:t>
            </a:r>
            <a:r>
              <a:rPr lang="pl-PL" sz="16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 </a:t>
            </a:r>
            <a:r>
              <a:rPr lang="pl-PL" sz="1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Uchwałą </a:t>
            </a:r>
            <a:r>
              <a:rPr lang="pl-PL" sz="16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Sejmiku Województwa Śląskiego </a:t>
            </a:r>
            <a:r>
              <a:rPr lang="pl-PL" sz="1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/>
            </a:r>
            <a:br>
              <a:rPr lang="pl-PL" sz="1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</a:br>
            <a:r>
              <a:rPr lang="pl-PL" sz="1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nr </a:t>
            </a:r>
            <a:r>
              <a:rPr lang="pl-PL" sz="16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IV/25/2/2012 z dnia 24 sierpnia </a:t>
            </a:r>
            <a:r>
              <a:rPr lang="pl-PL" sz="1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2012r. w </a:t>
            </a:r>
            <a:r>
              <a:rPr lang="pl-PL" sz="16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sprawie </a:t>
            </a:r>
            <a:r>
              <a:rPr lang="pl-PL" sz="1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wykonania</a:t>
            </a:r>
            <a:br>
              <a:rPr lang="pl-PL" sz="1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</a:br>
            <a:r>
              <a:rPr lang="pl-PL" sz="1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„</a:t>
            </a:r>
            <a:r>
              <a:rPr lang="pl-PL" sz="16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Planu gospodarki odpadami dla Województwa </a:t>
            </a:r>
            <a:r>
              <a:rPr lang="pl-PL" sz="1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Śląskiego 2014”, Gmina </a:t>
            </a:r>
            <a:r>
              <a:rPr lang="pl-PL" sz="16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Bestwina </a:t>
            </a:r>
            <a:r>
              <a:rPr lang="pl-PL" sz="1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wchodzi w </a:t>
            </a:r>
            <a:r>
              <a:rPr lang="pl-PL" sz="16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skład regionu IV gospodarki odpadami na terenie województwa Śląskiego. </a:t>
            </a:r>
            <a:endParaRPr lang="pl-PL" sz="1600" dirty="0" smtClean="0">
              <a:effectLst>
                <a:outerShdw blurRad="60007" dist="200025" dir="15000000" sy="30000" kx="-1800000" algn="bl">
                  <a:srgbClr val="000000">
                    <a:alpha val="32000"/>
                  </a:srgbClr>
                </a:outerShdw>
              </a:effectLst>
            </a:endParaRPr>
          </a:p>
          <a:p>
            <a:pPr algn="just"/>
            <a:r>
              <a:rPr lang="pl-PL" sz="1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Odebrane </a:t>
            </a:r>
            <a:r>
              <a:rPr lang="pl-PL" sz="16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od właścicieli nieruchomości </a:t>
            </a:r>
            <a:r>
              <a:rPr lang="pl-PL" sz="1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z terenu gminy Bestwina zmieszane </a:t>
            </a:r>
            <a:r>
              <a:rPr lang="pl-PL" sz="16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odpady komunalne, odpady </a:t>
            </a:r>
            <a:r>
              <a:rPr lang="pl-PL" sz="1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zielone w 2014r. transportowane były </a:t>
            </a:r>
            <a:r>
              <a:rPr lang="pl-PL" sz="16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do </a:t>
            </a:r>
            <a:r>
              <a:rPr lang="pl-PL" sz="1600" b="1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Zakładu </a:t>
            </a:r>
            <a:r>
              <a:rPr lang="pl-PL" sz="1600" b="1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Gospodarki </a:t>
            </a:r>
            <a:r>
              <a:rPr lang="pl-PL" sz="1600" b="1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Odpadami w Bielsku-Białej, </a:t>
            </a:r>
            <a:r>
              <a:rPr lang="pl-PL" sz="1600" b="1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ul. Krakowska </a:t>
            </a:r>
            <a:r>
              <a:rPr lang="pl-PL" sz="1600" b="1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315d </a:t>
            </a:r>
            <a:r>
              <a:rPr lang="pl-PL" sz="1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posiadającej status regionalnej instalacji przetwarzania odpadów komunalnych. </a:t>
            </a:r>
          </a:p>
          <a:p>
            <a:pPr algn="just"/>
            <a:r>
              <a:rPr lang="pl-PL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tym okresie żaden przedsiębiorca nie informował o braku mocy przerobowej  instalacji. 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13407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971599" y="836712"/>
            <a:ext cx="6912769" cy="50167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 października 2014r.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pl-P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Zostało podpisane porozumienie międzygminne</a:t>
            </a:r>
          </a:p>
          <a:p>
            <a:pPr algn="just"/>
            <a:endParaRPr lang="pl-P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Prezydenta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Miasta Bielska-Białej; Wójta Gminy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Bestwina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pl-P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sprawie wspólnego uregulowania gospodarki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odpadami komunalnymi na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terenie swoich gmin w zakresie wypełnienia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obowiązku zapewnienia budowy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utrzymania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eksploatacji regionalnej instalacji do przetwarzania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odpadów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komunalnych, której realizacja jest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współfinansowana ze środków unijnych w ramach przedsięwzięcia pn.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Budowa kompleksowego systemu gospodarki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odpadami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dla miasta Bielska-Białej i gmin powiatu bielskiego”</a:t>
            </a:r>
          </a:p>
        </p:txBody>
      </p:sp>
    </p:spTree>
    <p:extLst>
      <p:ext uri="{BB962C8B-B14F-4D97-AF65-F5344CB8AC3E}">
        <p14:creationId xmlns:p14="http://schemas.microsoft.com/office/powerpoint/2010/main" val="20198131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70586" y="548680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Potrzeby inwestycyjne</a:t>
            </a:r>
            <a:b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związane z gospodarowaniem odpadami komunalnymi.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912710" y="1653994"/>
            <a:ext cx="6858676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W związku </a:t>
            </a:r>
            <a:r>
              <a:rPr lang="pl-PL" dirty="0"/>
              <a:t>z </a:t>
            </a:r>
            <a:r>
              <a:rPr lang="pl-PL" dirty="0" smtClean="0"/>
              <a:t>ustawą </a:t>
            </a:r>
            <a:r>
              <a:rPr lang="pl-PL" dirty="0"/>
              <a:t>o zmianie ustawy o utrzymaniu czystości i porządku w gminach oraz niektórych innych </a:t>
            </a:r>
            <a:r>
              <a:rPr lang="pl-PL" dirty="0" smtClean="0"/>
              <a:t>ustaw Dz. U. 2015r poz. 87, konieczne stało się dostosowanie punktu selektywnej zbiórki odpadów komunalnych do istniejących przepisów.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683568" y="3645023"/>
            <a:ext cx="6768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Koszty poniesione w związku z odbieraniem, odzyskiem, recyklingiem i unieszkodliwianiem odpadów komunalnych.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259632" y="472514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- 751 098,25 zł.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10390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736592" y="692696"/>
            <a:ext cx="3435808" cy="5256584"/>
          </a:xfrm>
        </p:spPr>
        <p:txBody>
          <a:bodyPr>
            <a:normAutofit lnSpcReduction="10000"/>
          </a:bodyPr>
          <a:lstStyle/>
          <a:p>
            <a:pPr marL="285750" indent="-28575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 styczeń 2014r.         10 459.</a:t>
            </a:r>
          </a:p>
          <a:p>
            <a:pPr marL="285750" indent="-28575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 luty 2014r.                10 472.   </a:t>
            </a:r>
          </a:p>
          <a:p>
            <a:pPr marL="285750" indent="-28575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 marzec 2014r.         10 482.</a:t>
            </a:r>
          </a:p>
          <a:p>
            <a:pPr marL="285750" indent="-28575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kwiecień 2014r.       10 510.</a:t>
            </a:r>
          </a:p>
          <a:p>
            <a:pPr marL="285750" indent="-28575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 maj 2014r.                10 516.</a:t>
            </a:r>
          </a:p>
          <a:p>
            <a:pPr marL="285750" indent="-28575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czerwiec 2014r.       10 511.</a:t>
            </a:r>
          </a:p>
          <a:p>
            <a:pPr marL="285750" indent="-28575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lipiec 2014r.               10 537.</a:t>
            </a:r>
          </a:p>
          <a:p>
            <a:pPr marL="285750" indent="-28575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 sierpień 2014r.         10 540.</a:t>
            </a:r>
          </a:p>
          <a:p>
            <a:pPr marL="285750" indent="-28575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wrzesień 2014r.        10 549.</a:t>
            </a:r>
          </a:p>
          <a:p>
            <a:pPr marL="285750" indent="-28575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 październik 2014r.   10 533.</a:t>
            </a:r>
          </a:p>
          <a:p>
            <a:pPr marL="285750" indent="-28575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listopad 2014r.         10 553.</a:t>
            </a:r>
          </a:p>
          <a:p>
            <a:pPr marL="285750" indent="-28575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 grudnia 2014r.          10 561</a:t>
            </a:r>
            <a:r>
              <a:rPr lang="pl-PL" dirty="0"/>
              <a:t>.</a:t>
            </a:r>
          </a:p>
          <a:p>
            <a:endParaRPr lang="pl-PL" dirty="0"/>
          </a:p>
        </p:txBody>
      </p:sp>
      <p:sp>
        <p:nvSpPr>
          <p:cNvPr id="5" name="Symbol zastępczy zawartości 4"/>
          <p:cNvSpPr txBox="1">
            <a:spLocks noGrp="1"/>
          </p:cNvSpPr>
          <p:nvPr>
            <p:ph idx="1"/>
          </p:nvPr>
        </p:nvSpPr>
        <p:spPr>
          <a:xfrm>
            <a:off x="971600" y="620688"/>
            <a:ext cx="3138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" indent="0">
              <a:buNone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Liczba mieszkańców.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899592" y="1844824"/>
            <a:ext cx="35283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Przedstawiona ilość mieszkańców nieruchomości zamieszkałych wynika ze złożonych deklaracji </a:t>
            </a:r>
            <a:r>
              <a:rPr lang="pl-PL" sz="1600" dirty="0" smtClean="0"/>
              <a:t>oraz </a:t>
            </a:r>
            <a:r>
              <a:rPr lang="pl-PL" sz="1600" smtClean="0"/>
              <a:t>wydanych decyzji    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o wysokości opłaty za gospodarowanie odpadami komunalnymi.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6244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29008" y="878767"/>
            <a:ext cx="754339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liczbę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właścicieli nieruchomości, którzy nie zawarli umowy,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której mowa w art. 6 ust. 1, w imieniu których gmina powinna podjąć działania, o których mowa w art. 6 ust.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6-12. </a:t>
            </a:r>
          </a:p>
          <a:p>
            <a:pPr algn="just"/>
            <a:endParaRPr lang="pl-P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2014r.  1 właściciel nieruchomości nie zawarł umowy w stosunku </a:t>
            </a:r>
            <a:br>
              <a:rPr lang="pl-PL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którego gmina podjęła działania o których mowa w art. 6 ust. 6-12.</a:t>
            </a:r>
            <a:endParaRPr lang="pl-PL" sz="16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2924944"/>
            <a:ext cx="8354531" cy="28161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Ilość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odpadów komunalnych wytwarzanych na terenie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gminy.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pl-PL" dirty="0">
                <a:solidFill>
                  <a:srgbClr val="000000"/>
                </a:solidFill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 </a:t>
            </a:r>
            <a:r>
              <a:rPr lang="pl-PL" dirty="0" smtClean="0">
                <a:solidFill>
                  <a:srgbClr val="000000"/>
                </a:solidFill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        Przedstawione ilości </a:t>
            </a:r>
            <a:r>
              <a:rPr lang="pl-PL" dirty="0">
                <a:solidFill>
                  <a:srgbClr val="000000"/>
                </a:solidFill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wytworzonych odpadów komunalnych wynikają:</a:t>
            </a:r>
            <a:endParaRPr lang="pl-PL" sz="16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buFont typeface="Symbol"/>
              <a:buChar char=""/>
            </a:pPr>
            <a:r>
              <a:rPr lang="pl-PL" dirty="0">
                <a:solidFill>
                  <a:srgbClr val="000000"/>
                </a:solidFill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ze sprawozdań kwartalnych podmiotów odbierających odpady komunalne </a:t>
            </a:r>
            <a:br>
              <a:rPr lang="pl-PL" dirty="0">
                <a:solidFill>
                  <a:srgbClr val="000000"/>
                </a:solidFill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Calibri"/>
                <a:ea typeface="Calibri"/>
                <a:cs typeface="Times New Roman"/>
              </a:rPr>
            </a:br>
            <a:r>
              <a:rPr lang="pl-PL" dirty="0">
                <a:solidFill>
                  <a:srgbClr val="000000"/>
                </a:solidFill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od właścicieli nieruchomości (zamieszkałych i niezamieszkałych), </a:t>
            </a:r>
            <a:endParaRPr lang="pl-PL" sz="16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buFont typeface="Symbol"/>
              <a:buChar char=""/>
            </a:pPr>
            <a:r>
              <a:rPr lang="pl-PL" dirty="0">
                <a:solidFill>
                  <a:srgbClr val="000000"/>
                </a:solidFill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odpadów zebranych w punkcie selektywnej zbiórki odpadów </a:t>
            </a:r>
            <a:r>
              <a:rPr lang="pl-PL" dirty="0" smtClean="0">
                <a:solidFill>
                  <a:srgbClr val="000000"/>
                </a:solidFill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komunalnych (PSZOK),</a:t>
            </a:r>
            <a:endParaRPr lang="pl-PL" sz="16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buFont typeface="Symbol"/>
              <a:buChar char=""/>
            </a:pPr>
            <a:r>
              <a:rPr lang="pl-PL" dirty="0">
                <a:solidFill>
                  <a:srgbClr val="000000"/>
                </a:solidFill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odpadów  zebranych przez placówki oświatowe podczas organizowanych akcji</a:t>
            </a:r>
            <a:r>
              <a:rPr lang="pl-PL" dirty="0" smtClean="0">
                <a:solidFill>
                  <a:srgbClr val="000000"/>
                </a:solidFill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.</a:t>
            </a:r>
          </a:p>
          <a:p>
            <a:pPr lvl="0" algn="just"/>
            <a:endParaRPr lang="pl-PL" dirty="0" smtClean="0">
              <a:solidFill>
                <a:srgbClr val="000000"/>
              </a:solidFill>
              <a:effectLst>
                <a:outerShdw blurRad="60007" dist="200025" dir="15000000" sy="30000" kx="-1800000" algn="bl">
                  <a:srgbClr val="000000">
                    <a:alpha val="32000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lvl="0" algn="just"/>
            <a:r>
              <a:rPr lang="pl-PL" sz="1600" dirty="0" smtClean="0">
                <a:solidFill>
                  <a:srgbClr val="000000"/>
                </a:solidFill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Ponadto na terenie gminy 1682 nieruchomości </a:t>
            </a:r>
            <a:r>
              <a:rPr lang="pl-PL" sz="1600" dirty="0" smtClean="0">
                <a:solidFill>
                  <a:srgbClr val="000000"/>
                </a:solidFill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wyposażone są </a:t>
            </a:r>
            <a:r>
              <a:rPr lang="pl-PL" sz="1600" dirty="0" smtClean="0">
                <a:solidFill>
                  <a:srgbClr val="000000"/>
                </a:solidFill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kompostowniki, o łącznej objętości </a:t>
            </a:r>
            <a:br>
              <a:rPr lang="pl-PL" sz="1600" dirty="0" smtClean="0">
                <a:solidFill>
                  <a:srgbClr val="000000"/>
                </a:solidFill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Calibri"/>
                <a:ea typeface="Calibri"/>
                <a:cs typeface="Times New Roman"/>
              </a:rPr>
            </a:br>
            <a:r>
              <a:rPr lang="pl-PL" sz="1600" dirty="0" smtClean="0">
                <a:solidFill>
                  <a:srgbClr val="000000"/>
                </a:solidFill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5903 m</a:t>
            </a:r>
            <a:r>
              <a:rPr lang="pl-PL" sz="1600" baseline="30000" dirty="0" smtClean="0">
                <a:solidFill>
                  <a:srgbClr val="000000"/>
                </a:solidFill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3.</a:t>
            </a:r>
            <a:endParaRPr lang="pl-PL" sz="1600" baseline="300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086558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458644"/>
              </p:ext>
            </p:extLst>
          </p:nvPr>
        </p:nvGraphicFramePr>
        <p:xfrm>
          <a:off x="611560" y="908720"/>
          <a:ext cx="7560840" cy="4957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0210"/>
                <a:gridCol w="1890210"/>
                <a:gridCol w="1890210"/>
                <a:gridCol w="1890210"/>
              </a:tblGrid>
              <a:tr h="963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Nazwa i adres instalacji, </a:t>
                      </a:r>
                      <a:b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do której zostały przekazane odpady komunalne 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Kod odebranych odpadów </a:t>
                      </a: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komunalnych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Rodzaj odebranych odpadów </a:t>
                      </a: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komunalnych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Masa odebranych odpadów </a:t>
                      </a: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komunalnych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[Mg]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Zakład Gospodarki Odpadami Bielsko-Biała,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ul. Krakowska 315d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20 03 01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Niesegregowane (zmieszane) odpady komunalne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140,7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84124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10 01 01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Żużle, popioły paleniskowe </a:t>
                      </a:r>
                      <a:r>
                        <a:rPr lang="pl-PL" sz="105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pl-PL" sz="105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pl-PL" sz="105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 pyły z kotłów (z </a:t>
                      </a: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wyłączeniem pyłów z kotłów wymienionych </a:t>
                      </a:r>
                      <a:b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 10 01 04)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708,1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20 01 08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Odpady kuchenne ulegające biodegradacji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751,3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20 03 07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Odpady wielkogabarytowe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4,9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2062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20 03 99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Odpady komunalne niewymienione </a:t>
                      </a:r>
                      <a:br>
                        <a:rPr lang="pl-PL" sz="105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pl-PL" sz="105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 innych podgrupach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9,4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84124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17 09 04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Zmieszane odpady</a:t>
                      </a:r>
                      <a:br>
                        <a:rPr lang="pl-PL" sz="105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pl-PL" sz="105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z budowy, remontów </a:t>
                      </a:r>
                      <a:br>
                        <a:rPr lang="pl-PL" sz="105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pl-PL" sz="105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 demontażu inne </a:t>
                      </a:r>
                      <a:br>
                        <a:rPr lang="pl-PL" sz="105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pl-PL" sz="105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niż wymienione</a:t>
                      </a:r>
                      <a:br>
                        <a:rPr lang="pl-PL" sz="105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pl-PL" sz="105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w 17 09 01, 17 09 02</a:t>
                      </a:r>
                      <a:br>
                        <a:rPr lang="pl-PL" sz="105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pl-PL" sz="105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i 17 09 03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13,8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17 02 03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Tworzywa sztuczne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0,2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033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202650"/>
              </p:ext>
            </p:extLst>
          </p:nvPr>
        </p:nvGraphicFramePr>
        <p:xfrm>
          <a:off x="683568" y="692695"/>
          <a:ext cx="7560840" cy="5423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0210"/>
                <a:gridCol w="1422158"/>
                <a:gridCol w="2736304"/>
                <a:gridCol w="1512168"/>
              </a:tblGrid>
              <a:tr h="987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Nazwa i adres instalacji, </a:t>
                      </a:r>
                      <a:b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do której zostały przekazane odpady komunalne 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Kod odebranych odpadów </a:t>
                      </a: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komunalnych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Rodzaj odebranych odpadów </a:t>
                      </a: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komunalnych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Masa odebranych odpadów </a:t>
                      </a: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komunalnych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[Mg]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80060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SANIT-TRANS </a:t>
                      </a:r>
                      <a:b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Sp. z o. o. 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ul. Prusa 33,</a:t>
                      </a:r>
                      <a:b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43-502 Czechowice-Dziedzice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15 01 06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Zmieszane odpady opakowaniowe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30,9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8006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15 01 02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Opakowania</a:t>
                      </a: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pl-PL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z tworzyw sztucznych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52,4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5575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20 03 99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Odpady komunalne niewymienione </a:t>
                      </a: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 </a:t>
                      </a: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innych podgrupach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58,5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84057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17 09 04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Zmieszane </a:t>
                      </a: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odpady z budowy</a:t>
                      </a: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 remontów </a:t>
                      </a:r>
                      <a:b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 demontażu inne </a:t>
                      </a: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niż</a:t>
                      </a:r>
                      <a:r>
                        <a:rPr lang="pl-PL" sz="1100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wymienione </a:t>
                      </a:r>
                      <a:b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 </a:t>
                      </a: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 </a:t>
                      </a: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0901</a:t>
                      </a: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 17 09 </a:t>
                      </a: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02 </a:t>
                      </a: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 17 09 03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12,6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67364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20 01 36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Zużyte </a:t>
                      </a: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urządzenia elektryczne i </a:t>
                      </a: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elektroniczne inne  niż </a:t>
                      </a: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wymienione </a:t>
                      </a:r>
                      <a:b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  20 </a:t>
                      </a: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01 21, </a:t>
                      </a: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20 </a:t>
                      </a: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01 </a:t>
                      </a: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  i  </a:t>
                      </a: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20 01 35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0,1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898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Przekazane osobie fizycznej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17 01 07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Zmieszane odpady </a:t>
                      </a: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z </a:t>
                      </a: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betonu, gruzu ceglanego, odpadowych materiałów </a:t>
                      </a: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ceramicznych i </a:t>
                      </a: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elementów wyposażenia inne niż wymienione </a:t>
                      </a:r>
                      <a:r>
                        <a:rPr lang="pl-PL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 </a:t>
                      </a: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17 01 06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15,4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6736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Pol-Am-Pack S.A w Krakowie oddział Huta Szkła Orzesze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ul. Gliwicka 59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43-180 Orzesze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15 01 07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Opakowania  ze szkła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156,7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694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913</TotalTime>
  <Words>1060</Words>
  <Application>Microsoft Office PowerPoint</Application>
  <PresentationFormat>Pokaz na ekranie (4:3)</PresentationFormat>
  <Paragraphs>279</Paragraphs>
  <Slides>15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Austin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KatarzynaCh</dc:creator>
  <cp:lastModifiedBy>user</cp:lastModifiedBy>
  <cp:revision>42</cp:revision>
  <cp:lastPrinted>2015-04-30T12:13:57Z</cp:lastPrinted>
  <dcterms:created xsi:type="dcterms:W3CDTF">2015-04-16T08:08:30Z</dcterms:created>
  <dcterms:modified xsi:type="dcterms:W3CDTF">2015-04-30T12:17:43Z</dcterms:modified>
</cp:coreProperties>
</file>